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58" r:id="rId6"/>
    <p:sldId id="261" r:id="rId7"/>
    <p:sldId id="262" r:id="rId8"/>
    <p:sldId id="263" r:id="rId9"/>
    <p:sldId id="264" r:id="rId10"/>
    <p:sldId id="267" r:id="rId11"/>
    <p:sldId id="265"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48"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8A3B6B-F3E7-415F-85FF-A9A3B258DA1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94A2134-20AC-416A-AE35-81E2BCE314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ECD289B-608A-4392-93DE-43CE69DE4399}"/>
              </a:ext>
            </a:extLst>
          </p:cNvPr>
          <p:cNvSpPr>
            <a:spLocks noGrp="1"/>
          </p:cNvSpPr>
          <p:nvPr>
            <p:ph type="dt" sz="half" idx="10"/>
          </p:nvPr>
        </p:nvSpPr>
        <p:spPr/>
        <p:txBody>
          <a:bodyPr/>
          <a:lstStyle/>
          <a:p>
            <a:fld id="{B46194F0-318A-4125-8B25-7046510342E8}" type="datetimeFigureOut">
              <a:rPr kumimoji="1" lang="ja-JP" altLang="en-US" smtClean="0"/>
              <a:t>2021/6/20</a:t>
            </a:fld>
            <a:endParaRPr kumimoji="1" lang="ja-JP" altLang="en-US"/>
          </a:p>
        </p:txBody>
      </p:sp>
      <p:sp>
        <p:nvSpPr>
          <p:cNvPr id="5" name="フッター プレースホルダー 4">
            <a:extLst>
              <a:ext uri="{FF2B5EF4-FFF2-40B4-BE49-F238E27FC236}">
                <a16:creationId xmlns:a16="http://schemas.microsoft.com/office/drawing/2014/main" id="{0ED8EBFC-6881-4011-9AA7-24E3EC9FB9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BE5FDA-A383-420E-971A-AFB20C4CC87F}"/>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300543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EC5C21-0496-4B81-B3B5-35335BAE5D0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6DC0593-57A7-4573-A67B-46EA17F0C56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AFA457-FA0E-476C-8183-C400702B9C34}"/>
              </a:ext>
            </a:extLst>
          </p:cNvPr>
          <p:cNvSpPr>
            <a:spLocks noGrp="1"/>
          </p:cNvSpPr>
          <p:nvPr>
            <p:ph type="dt" sz="half" idx="10"/>
          </p:nvPr>
        </p:nvSpPr>
        <p:spPr/>
        <p:txBody>
          <a:bodyPr/>
          <a:lstStyle/>
          <a:p>
            <a:fld id="{B46194F0-318A-4125-8B25-7046510342E8}" type="datetimeFigureOut">
              <a:rPr kumimoji="1" lang="ja-JP" altLang="en-US" smtClean="0"/>
              <a:t>2021/6/20</a:t>
            </a:fld>
            <a:endParaRPr kumimoji="1" lang="ja-JP" altLang="en-US"/>
          </a:p>
        </p:txBody>
      </p:sp>
      <p:sp>
        <p:nvSpPr>
          <p:cNvPr id="5" name="フッター プレースホルダー 4">
            <a:extLst>
              <a:ext uri="{FF2B5EF4-FFF2-40B4-BE49-F238E27FC236}">
                <a16:creationId xmlns:a16="http://schemas.microsoft.com/office/drawing/2014/main" id="{8DAEE1A7-1977-45C3-9D35-0B07405493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3F8DE7-FB20-4340-8329-75404948C79F}"/>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217579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C6D32AE-A2AA-4186-91C6-6BA6DF57AE3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DA7AD4-FEEE-4411-A494-C9C15FA239D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7AED63-91F0-4794-80C3-F8A54DFB0A6A}"/>
              </a:ext>
            </a:extLst>
          </p:cNvPr>
          <p:cNvSpPr>
            <a:spLocks noGrp="1"/>
          </p:cNvSpPr>
          <p:nvPr>
            <p:ph type="dt" sz="half" idx="10"/>
          </p:nvPr>
        </p:nvSpPr>
        <p:spPr/>
        <p:txBody>
          <a:bodyPr/>
          <a:lstStyle/>
          <a:p>
            <a:fld id="{B46194F0-318A-4125-8B25-7046510342E8}" type="datetimeFigureOut">
              <a:rPr kumimoji="1" lang="ja-JP" altLang="en-US" smtClean="0"/>
              <a:t>2021/6/20</a:t>
            </a:fld>
            <a:endParaRPr kumimoji="1" lang="ja-JP" altLang="en-US"/>
          </a:p>
        </p:txBody>
      </p:sp>
      <p:sp>
        <p:nvSpPr>
          <p:cNvPr id="5" name="フッター プレースホルダー 4">
            <a:extLst>
              <a:ext uri="{FF2B5EF4-FFF2-40B4-BE49-F238E27FC236}">
                <a16:creationId xmlns:a16="http://schemas.microsoft.com/office/drawing/2014/main" id="{7790F32C-3187-417E-8B4A-DA626E0DE9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2352C0-0FB1-44C2-A417-A13C6CD864C3}"/>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6973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137094-DC60-49E2-9208-5944CF4D26B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D4F6158-451C-4C4B-9820-C7114540B27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96BED7-7064-4793-985B-5A65418FACE3}"/>
              </a:ext>
            </a:extLst>
          </p:cNvPr>
          <p:cNvSpPr>
            <a:spLocks noGrp="1"/>
          </p:cNvSpPr>
          <p:nvPr>
            <p:ph type="dt" sz="half" idx="10"/>
          </p:nvPr>
        </p:nvSpPr>
        <p:spPr/>
        <p:txBody>
          <a:bodyPr/>
          <a:lstStyle/>
          <a:p>
            <a:fld id="{B46194F0-318A-4125-8B25-7046510342E8}" type="datetimeFigureOut">
              <a:rPr kumimoji="1" lang="ja-JP" altLang="en-US" smtClean="0"/>
              <a:t>2021/6/20</a:t>
            </a:fld>
            <a:endParaRPr kumimoji="1" lang="ja-JP" altLang="en-US"/>
          </a:p>
        </p:txBody>
      </p:sp>
      <p:sp>
        <p:nvSpPr>
          <p:cNvPr id="5" name="フッター プレースホルダー 4">
            <a:extLst>
              <a:ext uri="{FF2B5EF4-FFF2-40B4-BE49-F238E27FC236}">
                <a16:creationId xmlns:a16="http://schemas.microsoft.com/office/drawing/2014/main" id="{644C706A-D990-420C-9972-D45326E4CF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FE164E-F33A-4D53-953F-CD626763118C}"/>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136709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E447D8-DD6E-4819-8F2F-7532C49D1E7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55F2C7F-5542-47FE-A67D-1638E22A5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25F4BA2-CA1C-420B-AF07-10B9B8BCF317}"/>
              </a:ext>
            </a:extLst>
          </p:cNvPr>
          <p:cNvSpPr>
            <a:spLocks noGrp="1"/>
          </p:cNvSpPr>
          <p:nvPr>
            <p:ph type="dt" sz="half" idx="10"/>
          </p:nvPr>
        </p:nvSpPr>
        <p:spPr/>
        <p:txBody>
          <a:bodyPr/>
          <a:lstStyle/>
          <a:p>
            <a:fld id="{B46194F0-318A-4125-8B25-7046510342E8}" type="datetimeFigureOut">
              <a:rPr kumimoji="1" lang="ja-JP" altLang="en-US" smtClean="0"/>
              <a:t>2021/6/20</a:t>
            </a:fld>
            <a:endParaRPr kumimoji="1" lang="ja-JP" altLang="en-US"/>
          </a:p>
        </p:txBody>
      </p:sp>
      <p:sp>
        <p:nvSpPr>
          <p:cNvPr id="5" name="フッター プレースホルダー 4">
            <a:extLst>
              <a:ext uri="{FF2B5EF4-FFF2-40B4-BE49-F238E27FC236}">
                <a16:creationId xmlns:a16="http://schemas.microsoft.com/office/drawing/2014/main" id="{FC27A790-9C2F-4FAA-87FE-E78E0C72FD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D96CC3-E0A0-42C1-A6F0-89EC4BF3E7E2}"/>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57461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73E8F6-9CDD-43D1-A613-21DFA3AEC0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F27B76-43E4-47E8-9632-96B6CCDCAB1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F8D5E72-3229-4C73-8819-0D020A2559D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CFB2A11-FE01-44DB-8132-B886FB7E468C}"/>
              </a:ext>
            </a:extLst>
          </p:cNvPr>
          <p:cNvSpPr>
            <a:spLocks noGrp="1"/>
          </p:cNvSpPr>
          <p:nvPr>
            <p:ph type="dt" sz="half" idx="10"/>
          </p:nvPr>
        </p:nvSpPr>
        <p:spPr/>
        <p:txBody>
          <a:bodyPr/>
          <a:lstStyle/>
          <a:p>
            <a:fld id="{B46194F0-318A-4125-8B25-7046510342E8}" type="datetimeFigureOut">
              <a:rPr kumimoji="1" lang="ja-JP" altLang="en-US" smtClean="0"/>
              <a:t>2021/6/20</a:t>
            </a:fld>
            <a:endParaRPr kumimoji="1" lang="ja-JP" altLang="en-US"/>
          </a:p>
        </p:txBody>
      </p:sp>
      <p:sp>
        <p:nvSpPr>
          <p:cNvPr id="6" name="フッター プレースホルダー 5">
            <a:extLst>
              <a:ext uri="{FF2B5EF4-FFF2-40B4-BE49-F238E27FC236}">
                <a16:creationId xmlns:a16="http://schemas.microsoft.com/office/drawing/2014/main" id="{463C1138-3494-4B12-AFBD-1DB8EFA51AD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83C6209-7145-49E9-AB6E-5195E03FD367}"/>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51284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080087-A3CC-4252-A599-B8CF8675556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9325B4E-94F1-4238-90E1-58B517D1E2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29B6C85-BE68-45C1-8AF4-309D3ACD36B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E24177A-E42F-4C5E-B2D8-4E2CA9775E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9BAED1-04C2-4348-96F5-EEA95EF3D43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C445364-7575-43C4-BCCB-1B715AF72526}"/>
              </a:ext>
            </a:extLst>
          </p:cNvPr>
          <p:cNvSpPr>
            <a:spLocks noGrp="1"/>
          </p:cNvSpPr>
          <p:nvPr>
            <p:ph type="dt" sz="half" idx="10"/>
          </p:nvPr>
        </p:nvSpPr>
        <p:spPr/>
        <p:txBody>
          <a:bodyPr/>
          <a:lstStyle/>
          <a:p>
            <a:fld id="{B46194F0-318A-4125-8B25-7046510342E8}" type="datetimeFigureOut">
              <a:rPr kumimoji="1" lang="ja-JP" altLang="en-US" smtClean="0"/>
              <a:t>2021/6/20</a:t>
            </a:fld>
            <a:endParaRPr kumimoji="1" lang="ja-JP" altLang="en-US"/>
          </a:p>
        </p:txBody>
      </p:sp>
      <p:sp>
        <p:nvSpPr>
          <p:cNvPr id="8" name="フッター プレースホルダー 7">
            <a:extLst>
              <a:ext uri="{FF2B5EF4-FFF2-40B4-BE49-F238E27FC236}">
                <a16:creationId xmlns:a16="http://schemas.microsoft.com/office/drawing/2014/main" id="{3C6F9F9C-82A1-4D78-B397-C8A83425920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82D5368-A2A1-47D4-B606-1AD375D2E211}"/>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400218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30990E-2963-4E73-9784-17F68036718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2B115B-E0BB-4221-B0B9-996A976B13AE}"/>
              </a:ext>
            </a:extLst>
          </p:cNvPr>
          <p:cNvSpPr>
            <a:spLocks noGrp="1"/>
          </p:cNvSpPr>
          <p:nvPr>
            <p:ph type="dt" sz="half" idx="10"/>
          </p:nvPr>
        </p:nvSpPr>
        <p:spPr/>
        <p:txBody>
          <a:bodyPr/>
          <a:lstStyle/>
          <a:p>
            <a:fld id="{B46194F0-318A-4125-8B25-7046510342E8}" type="datetimeFigureOut">
              <a:rPr kumimoji="1" lang="ja-JP" altLang="en-US" smtClean="0"/>
              <a:t>2021/6/20</a:t>
            </a:fld>
            <a:endParaRPr kumimoji="1" lang="ja-JP" altLang="en-US"/>
          </a:p>
        </p:txBody>
      </p:sp>
      <p:sp>
        <p:nvSpPr>
          <p:cNvPr id="4" name="フッター プレースホルダー 3">
            <a:extLst>
              <a:ext uri="{FF2B5EF4-FFF2-40B4-BE49-F238E27FC236}">
                <a16:creationId xmlns:a16="http://schemas.microsoft.com/office/drawing/2014/main" id="{5870392D-8E37-4CE1-9304-2230B6EEFBE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2A4CF28-3EFF-48B6-B410-4D27D869A44A}"/>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429295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E47E97B-BD4C-4E05-A2CB-055347DC7ADB}"/>
              </a:ext>
            </a:extLst>
          </p:cNvPr>
          <p:cNvSpPr>
            <a:spLocks noGrp="1"/>
          </p:cNvSpPr>
          <p:nvPr>
            <p:ph type="dt" sz="half" idx="10"/>
          </p:nvPr>
        </p:nvSpPr>
        <p:spPr/>
        <p:txBody>
          <a:bodyPr/>
          <a:lstStyle/>
          <a:p>
            <a:fld id="{B46194F0-318A-4125-8B25-7046510342E8}" type="datetimeFigureOut">
              <a:rPr kumimoji="1" lang="ja-JP" altLang="en-US" smtClean="0"/>
              <a:t>2021/6/20</a:t>
            </a:fld>
            <a:endParaRPr kumimoji="1" lang="ja-JP" altLang="en-US"/>
          </a:p>
        </p:txBody>
      </p:sp>
      <p:sp>
        <p:nvSpPr>
          <p:cNvPr id="3" name="フッター プレースホルダー 2">
            <a:extLst>
              <a:ext uri="{FF2B5EF4-FFF2-40B4-BE49-F238E27FC236}">
                <a16:creationId xmlns:a16="http://schemas.microsoft.com/office/drawing/2014/main" id="{FACF032C-E55A-4AC5-9146-0DFCDF60AD8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0733D8D-F0C7-4E5F-8438-DF710E5FC575}"/>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217787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2B7621-4D1A-48FE-BA77-7D93E948DAC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359B4D-37D1-4030-92F9-AE38DFF33B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020C584-6C5C-465A-B9C7-2EAECED09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EB383AA-390E-4559-B45F-CD9F063F013F}"/>
              </a:ext>
            </a:extLst>
          </p:cNvPr>
          <p:cNvSpPr>
            <a:spLocks noGrp="1"/>
          </p:cNvSpPr>
          <p:nvPr>
            <p:ph type="dt" sz="half" idx="10"/>
          </p:nvPr>
        </p:nvSpPr>
        <p:spPr/>
        <p:txBody>
          <a:bodyPr/>
          <a:lstStyle/>
          <a:p>
            <a:fld id="{B46194F0-318A-4125-8B25-7046510342E8}" type="datetimeFigureOut">
              <a:rPr kumimoji="1" lang="ja-JP" altLang="en-US" smtClean="0"/>
              <a:t>2021/6/20</a:t>
            </a:fld>
            <a:endParaRPr kumimoji="1" lang="ja-JP" altLang="en-US"/>
          </a:p>
        </p:txBody>
      </p:sp>
      <p:sp>
        <p:nvSpPr>
          <p:cNvPr id="6" name="フッター プレースホルダー 5">
            <a:extLst>
              <a:ext uri="{FF2B5EF4-FFF2-40B4-BE49-F238E27FC236}">
                <a16:creationId xmlns:a16="http://schemas.microsoft.com/office/drawing/2014/main" id="{2908DDCC-7393-48E9-8637-71EEA003F1F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EA3139F-5A5C-4A00-A53A-A03E40740616}"/>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11109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DA4E61-43F9-41B5-9C54-44B43FB2817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5DB090D-6833-41DA-8F26-E501829DB3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CD903A5-7265-4B45-95FB-BD18B0F8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7289655-17FA-484F-BB21-66BBE53C9193}"/>
              </a:ext>
            </a:extLst>
          </p:cNvPr>
          <p:cNvSpPr>
            <a:spLocks noGrp="1"/>
          </p:cNvSpPr>
          <p:nvPr>
            <p:ph type="dt" sz="half" idx="10"/>
          </p:nvPr>
        </p:nvSpPr>
        <p:spPr/>
        <p:txBody>
          <a:bodyPr/>
          <a:lstStyle/>
          <a:p>
            <a:fld id="{B46194F0-318A-4125-8B25-7046510342E8}" type="datetimeFigureOut">
              <a:rPr kumimoji="1" lang="ja-JP" altLang="en-US" smtClean="0"/>
              <a:t>2021/6/20</a:t>
            </a:fld>
            <a:endParaRPr kumimoji="1" lang="ja-JP" altLang="en-US"/>
          </a:p>
        </p:txBody>
      </p:sp>
      <p:sp>
        <p:nvSpPr>
          <p:cNvPr id="6" name="フッター プレースホルダー 5">
            <a:extLst>
              <a:ext uri="{FF2B5EF4-FFF2-40B4-BE49-F238E27FC236}">
                <a16:creationId xmlns:a16="http://schemas.microsoft.com/office/drawing/2014/main" id="{A751CA3A-64D3-424D-BC14-634B8D55BF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4A45CF9-D6AF-4B43-B542-EA66FF867426}"/>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335816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D5CCE9C-B93F-4FD0-ACD3-5A35A72A2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AB917F-CDE0-4585-A685-C81FDC371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BABDF4-6316-4533-87F9-C2AEBDF061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194F0-318A-4125-8B25-7046510342E8}" type="datetimeFigureOut">
              <a:rPr kumimoji="1" lang="ja-JP" altLang="en-US" smtClean="0"/>
              <a:t>2021/6/20</a:t>
            </a:fld>
            <a:endParaRPr kumimoji="1" lang="ja-JP" altLang="en-US"/>
          </a:p>
        </p:txBody>
      </p:sp>
      <p:sp>
        <p:nvSpPr>
          <p:cNvPr id="5" name="フッター プレースホルダー 4">
            <a:extLst>
              <a:ext uri="{FF2B5EF4-FFF2-40B4-BE49-F238E27FC236}">
                <a16:creationId xmlns:a16="http://schemas.microsoft.com/office/drawing/2014/main" id="{E820F90C-6E56-4100-9BBC-D0859C1A5D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5160715-7F1D-4FD9-9489-9441C5D5C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3899635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D50228-7220-4E06-83BB-56120169A6BD}"/>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aturation sat="216000"/>
                    </a14:imgEffect>
                  </a14:imgLayer>
                </a14:imgProps>
              </a:ext>
            </a:extLst>
          </a:blip>
          <a:srcRect b="15730"/>
          <a:stretch/>
        </p:blipFill>
        <p:spPr>
          <a:xfrm>
            <a:off x="-442702" y="-157086"/>
            <a:ext cx="12192000" cy="6858001"/>
          </a:xfrm>
          <a:prstGeom prst="rect">
            <a:avLst/>
          </a:prstGeom>
        </p:spPr>
      </p:pic>
      <p:sp>
        <p:nvSpPr>
          <p:cNvPr id="2" name="タイトル 1">
            <a:extLst>
              <a:ext uri="{FF2B5EF4-FFF2-40B4-BE49-F238E27FC236}">
                <a16:creationId xmlns:a16="http://schemas.microsoft.com/office/drawing/2014/main" id="{C9389F67-8F25-4B46-B23C-B6741598657A}"/>
              </a:ext>
            </a:extLst>
          </p:cNvPr>
          <p:cNvSpPr>
            <a:spLocks noGrp="1"/>
          </p:cNvSpPr>
          <p:nvPr>
            <p:ph type="ctrTitle"/>
          </p:nvPr>
        </p:nvSpPr>
        <p:spPr>
          <a:xfrm>
            <a:off x="1014907" y="1059406"/>
            <a:ext cx="6426719" cy="1371601"/>
          </a:xfrm>
        </p:spPr>
        <p:txBody>
          <a:bodyPr>
            <a:normAutofit fontScale="90000"/>
          </a:bodyPr>
          <a:lstStyle/>
          <a:p>
            <a:r>
              <a:rPr lang="ja-JP" altLang="en-US" i="0" dirty="0">
                <a:solidFill>
                  <a:srgbClr val="FF0000"/>
                </a:solidFill>
                <a:effectLst/>
                <a:latin typeface="ＭＳＰgothic"/>
                <a:ea typeface="Meiryo" panose="020B0604030504040204" pitchFamily="50" charset="-128"/>
              </a:rPr>
              <a:t>プログラムのしくみを学ぶ電子回路実験</a:t>
            </a:r>
            <a:endParaRPr kumimoji="1" lang="ja-JP" altLang="en-US" i="0" dirty="0">
              <a:solidFill>
                <a:srgbClr val="FF0000"/>
              </a:solidFill>
              <a:effectLst/>
              <a:latin typeface="HGP創英角ﾎﾟｯﾌﾟ体" panose="040B0A00000000000000" pitchFamily="50" charset="-128"/>
              <a:ea typeface="HGP創英角ﾎﾟｯﾌﾟ体" panose="040B0A00000000000000" pitchFamily="50" charset="-128"/>
            </a:endParaRPr>
          </a:p>
        </p:txBody>
      </p:sp>
      <p:sp>
        <p:nvSpPr>
          <p:cNvPr id="3" name="字幕 2">
            <a:extLst>
              <a:ext uri="{FF2B5EF4-FFF2-40B4-BE49-F238E27FC236}">
                <a16:creationId xmlns:a16="http://schemas.microsoft.com/office/drawing/2014/main" id="{6E1B902D-F32B-4C04-8FE6-36D808FAF52F}"/>
              </a:ext>
            </a:extLst>
          </p:cNvPr>
          <p:cNvSpPr>
            <a:spLocks noGrp="1"/>
          </p:cNvSpPr>
          <p:nvPr>
            <p:ph type="subTitle" idx="1"/>
          </p:nvPr>
        </p:nvSpPr>
        <p:spPr>
          <a:xfrm>
            <a:off x="1160213" y="2462061"/>
            <a:ext cx="6136105" cy="1182740"/>
          </a:xfrm>
        </p:spPr>
        <p:txBody>
          <a:bodyPr>
            <a:noAutofit/>
          </a:bodyPr>
          <a:lstStyle/>
          <a:p>
            <a:pPr>
              <a:tabLst>
                <a:tab pos="538163" algn="l"/>
              </a:tabLst>
            </a:pPr>
            <a:r>
              <a:rPr lang="ja-JP" altLang="en-US" sz="3200" b="1" dirty="0">
                <a:solidFill>
                  <a:srgbClr val="1D5CD9"/>
                </a:solidFill>
                <a:effectLst/>
                <a:ea typeface="メイリオ" panose="020B0604030504040204" pitchFamily="50" charset="-128"/>
                <a:cs typeface="Times New Roman" panose="02020603050405020304" pitchFamily="18" charset="0"/>
              </a:rPr>
              <a:t>第</a:t>
            </a:r>
            <a:r>
              <a:rPr lang="en-US" altLang="ja-JP" sz="3200" b="1" dirty="0">
                <a:solidFill>
                  <a:srgbClr val="1D5CD9"/>
                </a:solidFill>
                <a:effectLst/>
                <a:ea typeface="メイリオ" panose="020B0604030504040204" pitchFamily="50" charset="-128"/>
                <a:cs typeface="Times New Roman" panose="02020603050405020304" pitchFamily="18" charset="0"/>
              </a:rPr>
              <a:t>3</a:t>
            </a:r>
            <a:r>
              <a:rPr lang="ja-JP" altLang="en-US" sz="3200" b="1" dirty="0">
                <a:solidFill>
                  <a:srgbClr val="1D5CD9"/>
                </a:solidFill>
                <a:effectLst/>
                <a:ea typeface="メイリオ" panose="020B0604030504040204" pitchFamily="50" charset="-128"/>
                <a:cs typeface="Times New Roman" panose="02020603050405020304" pitchFamily="18" charset="0"/>
              </a:rPr>
              <a:t>回</a:t>
            </a:r>
            <a:r>
              <a:rPr lang="en-US" altLang="ja-JP" sz="3200" b="1" dirty="0">
                <a:solidFill>
                  <a:srgbClr val="1D5CD9"/>
                </a:solidFill>
                <a:effectLst/>
                <a:ea typeface="メイリオ" panose="020B0604030504040204" pitchFamily="50" charset="-128"/>
                <a:cs typeface="Times New Roman" panose="02020603050405020304" pitchFamily="18" charset="0"/>
              </a:rPr>
              <a:t>(7</a:t>
            </a:r>
            <a:r>
              <a:rPr lang="ja-JP" altLang="en-US" sz="3200" b="1" dirty="0">
                <a:solidFill>
                  <a:srgbClr val="1D5CD9"/>
                </a:solidFill>
                <a:effectLst/>
                <a:ea typeface="メイリオ" panose="020B0604030504040204" pitchFamily="50" charset="-128"/>
                <a:cs typeface="Times New Roman" panose="02020603050405020304" pitchFamily="18" charset="0"/>
              </a:rPr>
              <a:t>月</a:t>
            </a:r>
            <a:r>
              <a:rPr lang="en-US" altLang="ja-JP" sz="3200" b="1" dirty="0">
                <a:solidFill>
                  <a:srgbClr val="1D5CD9"/>
                </a:solidFill>
                <a:effectLst/>
                <a:ea typeface="メイリオ" panose="020B0604030504040204" pitchFamily="50" charset="-128"/>
                <a:cs typeface="Times New Roman" panose="02020603050405020304" pitchFamily="18" charset="0"/>
              </a:rPr>
              <a:t>19</a:t>
            </a:r>
            <a:r>
              <a:rPr lang="ja-JP" altLang="en-US" sz="3200" b="1" dirty="0">
                <a:solidFill>
                  <a:srgbClr val="1D5CD9"/>
                </a:solidFill>
                <a:effectLst/>
                <a:ea typeface="メイリオ" panose="020B0604030504040204" pitchFamily="50" charset="-128"/>
                <a:cs typeface="Times New Roman" panose="02020603050405020304" pitchFamily="18" charset="0"/>
              </a:rPr>
              <a:t>日 </a:t>
            </a:r>
            <a:r>
              <a:rPr lang="en-US" altLang="ja-JP" sz="3200" b="1" dirty="0">
                <a:solidFill>
                  <a:srgbClr val="1D5CD9"/>
                </a:solidFill>
                <a:effectLst/>
                <a:ea typeface="メイリオ" panose="020B0604030504040204" pitchFamily="50" charset="-128"/>
                <a:cs typeface="Times New Roman" panose="02020603050405020304" pitchFamily="18" charset="0"/>
              </a:rPr>
              <a:t>) </a:t>
            </a:r>
            <a:r>
              <a:rPr lang="ja-JP" altLang="en-US" sz="3200" b="1" dirty="0">
                <a:solidFill>
                  <a:srgbClr val="1D5CD9"/>
                </a:solidFill>
                <a:effectLst/>
                <a:ea typeface="メイリオ" panose="020B0604030504040204" pitchFamily="50" charset="-128"/>
                <a:cs typeface="Times New Roman" panose="02020603050405020304" pitchFamily="18" charset="0"/>
              </a:rPr>
              <a:t>トランジスタを使った記憶回路の作成</a:t>
            </a:r>
            <a:endParaRPr kumimoji="1" lang="ja-JP" altLang="en-US" sz="3200" dirty="0">
              <a:solidFill>
                <a:srgbClr val="1D5CD9"/>
              </a:solidFill>
              <a:effectLst/>
              <a:latin typeface="HGP創英角ﾎﾟｯﾌﾟ体" panose="040B0A00000000000000" pitchFamily="50" charset="-128"/>
              <a:ea typeface="HGP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01F1ED4C-E29D-49C8-8294-0C213274464A}"/>
              </a:ext>
            </a:extLst>
          </p:cNvPr>
          <p:cNvSpPr txBox="1"/>
          <p:nvPr/>
        </p:nvSpPr>
        <p:spPr>
          <a:xfrm>
            <a:off x="1784736" y="228409"/>
            <a:ext cx="4640126" cy="830997"/>
          </a:xfrm>
          <a:prstGeom prst="rect">
            <a:avLst/>
          </a:prstGeom>
          <a:noFill/>
        </p:spPr>
        <p:txBody>
          <a:bodyPr wrap="square" rtlCol="0">
            <a:spAutoFit/>
          </a:bodyPr>
          <a:lstStyle/>
          <a:p>
            <a:pPr algn="ctr"/>
            <a:r>
              <a:rPr lang="ja-JP" altLang="en-US" sz="2400" dirty="0">
                <a:solidFill>
                  <a:schemeClr val="bg1"/>
                </a:solidFill>
              </a:rPr>
              <a:t>仙台市青葉少年少女発明クラブ</a:t>
            </a:r>
            <a:endParaRPr lang="en-US" altLang="ja-JP" sz="2400" dirty="0">
              <a:solidFill>
                <a:schemeClr val="bg1"/>
              </a:solidFill>
            </a:endParaRPr>
          </a:p>
          <a:p>
            <a:pPr algn="ctr"/>
            <a:r>
              <a:rPr lang="ja-JP" altLang="en-US" sz="2400" dirty="0">
                <a:solidFill>
                  <a:schemeClr val="bg1"/>
                </a:solidFill>
              </a:rPr>
              <a:t>オンライン講座　　</a:t>
            </a:r>
          </a:p>
        </p:txBody>
      </p:sp>
      <p:sp>
        <p:nvSpPr>
          <p:cNvPr id="6" name="テキスト ボックス 5">
            <a:extLst>
              <a:ext uri="{FF2B5EF4-FFF2-40B4-BE49-F238E27FC236}">
                <a16:creationId xmlns:a16="http://schemas.microsoft.com/office/drawing/2014/main" id="{9C67338A-40EF-4012-9DBC-1D09205744B2}"/>
              </a:ext>
            </a:extLst>
          </p:cNvPr>
          <p:cNvSpPr txBox="1"/>
          <p:nvPr/>
        </p:nvSpPr>
        <p:spPr>
          <a:xfrm>
            <a:off x="2706487" y="5988144"/>
            <a:ext cx="2796623" cy="523220"/>
          </a:xfrm>
          <a:prstGeom prst="rect">
            <a:avLst/>
          </a:prstGeom>
          <a:noFill/>
        </p:spPr>
        <p:txBody>
          <a:bodyPr wrap="square" rtlCol="0">
            <a:spAutoFit/>
          </a:bodyPr>
          <a:lstStyle/>
          <a:p>
            <a:r>
              <a:rPr lang="en-US" altLang="ja-JP" sz="2800" dirty="0">
                <a:solidFill>
                  <a:schemeClr val="bg1"/>
                </a:solidFill>
              </a:rPr>
              <a:t>2021</a:t>
            </a:r>
            <a:r>
              <a:rPr lang="ja-JP" altLang="en-US" sz="2800" dirty="0">
                <a:solidFill>
                  <a:schemeClr val="bg1"/>
                </a:solidFill>
              </a:rPr>
              <a:t>年</a:t>
            </a:r>
            <a:r>
              <a:rPr lang="en-US" altLang="ja-JP" sz="2800" dirty="0">
                <a:solidFill>
                  <a:schemeClr val="bg1"/>
                </a:solidFill>
              </a:rPr>
              <a:t>6</a:t>
            </a:r>
            <a:r>
              <a:rPr lang="ja-JP" altLang="en-US" sz="2800" dirty="0">
                <a:solidFill>
                  <a:schemeClr val="bg1"/>
                </a:solidFill>
              </a:rPr>
              <a:t>月</a:t>
            </a:r>
            <a:r>
              <a:rPr lang="en-US" altLang="ja-JP" sz="2800" dirty="0">
                <a:solidFill>
                  <a:schemeClr val="bg1"/>
                </a:solidFill>
              </a:rPr>
              <a:t>19</a:t>
            </a:r>
            <a:r>
              <a:rPr lang="ja-JP" altLang="en-US" sz="2800" dirty="0">
                <a:solidFill>
                  <a:schemeClr val="bg1"/>
                </a:solidFill>
              </a:rPr>
              <a:t>日</a:t>
            </a:r>
            <a:endParaRPr lang="en-US" altLang="ja-JP" sz="2800" dirty="0">
              <a:solidFill>
                <a:schemeClr val="bg1"/>
              </a:solidFill>
            </a:endParaRPr>
          </a:p>
        </p:txBody>
      </p:sp>
      <p:sp>
        <p:nvSpPr>
          <p:cNvPr id="7" name="テキスト ボックス 6">
            <a:extLst>
              <a:ext uri="{FF2B5EF4-FFF2-40B4-BE49-F238E27FC236}">
                <a16:creationId xmlns:a16="http://schemas.microsoft.com/office/drawing/2014/main" id="{170C352E-8A03-44FD-83F6-B1BE239AFF4C}"/>
              </a:ext>
            </a:extLst>
          </p:cNvPr>
          <p:cNvSpPr txBox="1"/>
          <p:nvPr/>
        </p:nvSpPr>
        <p:spPr>
          <a:xfrm>
            <a:off x="1927159" y="3711869"/>
            <a:ext cx="4497704" cy="2072875"/>
          </a:xfrm>
          <a:prstGeom prst="rect">
            <a:avLst/>
          </a:prstGeom>
          <a:noFill/>
        </p:spPr>
        <p:txBody>
          <a:bodyPr wrap="square" rtlCol="0">
            <a:spAutoFit/>
          </a:bodyPr>
          <a:lstStyle/>
          <a:p>
            <a:pPr>
              <a:lnSpc>
                <a:spcPct val="120000"/>
              </a:lnSpc>
            </a:pPr>
            <a:r>
              <a:rPr lang="en-US" altLang="ja-JP" sz="1800" kern="100" dirty="0">
                <a:solidFill>
                  <a:srgbClr val="000000"/>
                </a:solidFill>
                <a:effectLst/>
                <a:highlight>
                  <a:srgbClr val="FFFF00"/>
                </a:highlight>
                <a:latin typeface="メイリオ" panose="020B0604030504040204" pitchFamily="50" charset="-128"/>
                <a:ea typeface="游明朝" panose="02020400000000000000" pitchFamily="18" charset="-128"/>
                <a:cs typeface="Times New Roman" panose="02020603050405020304" pitchFamily="18" charset="0"/>
              </a:rPr>
              <a:t>3.1 </a:t>
            </a:r>
            <a:r>
              <a:rPr lang="ja-JP" altLang="ja-JP" sz="1800" kern="100" dirty="0">
                <a:effectLst/>
                <a:highlight>
                  <a:srgbClr val="FFFF00"/>
                </a:highlight>
                <a:latin typeface="游明朝" panose="02020400000000000000" pitchFamily="18" charset="-128"/>
                <a:ea typeface="メイリオ" panose="020B0604030504040204" pitchFamily="50" charset="-128"/>
                <a:cs typeface="Times New Roman" panose="02020603050405020304" pitchFamily="18" charset="0"/>
              </a:rPr>
              <a:t>トランジスタの特性と図式解法</a:t>
            </a:r>
            <a:br>
              <a:rPr lang="ja-JP" altLang="ja-JP" sz="1800" kern="100" dirty="0">
                <a:effectLst/>
                <a:highlight>
                  <a:srgbClr val="FFFF00"/>
                </a:highlight>
                <a:latin typeface="游明朝" panose="02020400000000000000" pitchFamily="18" charset="-128"/>
                <a:ea typeface="游明朝" panose="02020400000000000000" pitchFamily="18" charset="-128"/>
                <a:cs typeface="Times New Roman" panose="02020603050405020304" pitchFamily="18" charset="0"/>
              </a:rPr>
            </a:br>
            <a:r>
              <a:rPr lang="en-US" altLang="ja-JP" sz="1800" kern="100" dirty="0">
                <a:solidFill>
                  <a:srgbClr val="000000"/>
                </a:solidFill>
                <a:effectLst/>
                <a:highlight>
                  <a:srgbClr val="FFFF00"/>
                </a:highlight>
                <a:latin typeface="メイリオ" panose="020B0604030504040204" pitchFamily="50" charset="-128"/>
                <a:ea typeface="游明朝" panose="02020400000000000000" pitchFamily="18" charset="-128"/>
                <a:cs typeface="Times New Roman" panose="02020603050405020304" pitchFamily="18" charset="0"/>
              </a:rPr>
              <a:t>3.2 </a:t>
            </a:r>
            <a:r>
              <a:rPr lang="ja-JP" altLang="ja-JP" sz="1800" kern="100" dirty="0">
                <a:solidFill>
                  <a:srgbClr val="000000"/>
                </a:solidFill>
                <a:effectLst/>
                <a:highlight>
                  <a:srgbClr val="FFFF00"/>
                </a:highlight>
                <a:latin typeface="游明朝" panose="02020400000000000000" pitchFamily="18" charset="-128"/>
                <a:ea typeface="メイリオ" panose="020B0604030504040204" pitchFamily="50" charset="-128"/>
                <a:cs typeface="Times New Roman" panose="02020603050405020304" pitchFamily="18" charset="0"/>
              </a:rPr>
              <a:t>トランジスタのアナログ動作</a:t>
            </a:r>
            <a:br>
              <a:rPr lang="ja-JP" altLang="ja-JP" sz="1800" kern="100" dirty="0">
                <a:effectLst/>
                <a:highlight>
                  <a:srgbClr val="FFFF00"/>
                </a:highlight>
                <a:latin typeface="游明朝" panose="02020400000000000000" pitchFamily="18" charset="-128"/>
                <a:ea typeface="游明朝" panose="02020400000000000000" pitchFamily="18" charset="-128"/>
                <a:cs typeface="Times New Roman" panose="02020603050405020304" pitchFamily="18" charset="0"/>
              </a:rPr>
            </a:br>
            <a:r>
              <a:rPr lang="ja-JP" altLang="ja-JP" sz="1800" kern="100" dirty="0">
                <a:effectLst/>
                <a:highlight>
                  <a:srgbClr val="FFFF00"/>
                </a:highlight>
                <a:latin typeface="游ゴシック Light" panose="020B0300000000000000" pitchFamily="50" charset="-128"/>
                <a:ea typeface="メイリオ" panose="020B0604030504040204" pitchFamily="50" charset="-128"/>
                <a:cs typeface="Times New Roman" panose="02020603050405020304" pitchFamily="18" charset="0"/>
              </a:rPr>
              <a:t>3.3 </a:t>
            </a:r>
            <a:r>
              <a:rPr lang="ja-JP" altLang="ja-JP" sz="1800" kern="100" dirty="0">
                <a:solidFill>
                  <a:srgbClr val="000000"/>
                </a:solidFill>
                <a:effectLst/>
                <a:highlight>
                  <a:srgbClr val="FFFF00"/>
                </a:highlight>
                <a:latin typeface="游明朝" panose="02020400000000000000" pitchFamily="18" charset="-128"/>
                <a:ea typeface="メイリオ" panose="020B0604030504040204" pitchFamily="50" charset="-128"/>
                <a:cs typeface="Times New Roman" panose="02020603050405020304" pitchFamily="18" charset="0"/>
              </a:rPr>
              <a:t>２段縦続接続の反転増幅回路 </a:t>
            </a:r>
            <a:br>
              <a:rPr lang="ja-JP" altLang="ja-JP" sz="1800" kern="100" dirty="0">
                <a:effectLst/>
                <a:highlight>
                  <a:srgbClr val="FFFF00"/>
                </a:highlight>
                <a:latin typeface="游明朝" panose="02020400000000000000" pitchFamily="18" charset="-128"/>
                <a:ea typeface="游明朝" panose="02020400000000000000" pitchFamily="18" charset="-128"/>
                <a:cs typeface="Times New Roman" panose="02020603050405020304" pitchFamily="18" charset="0"/>
              </a:rPr>
            </a:br>
            <a:r>
              <a:rPr lang="ja-JP" altLang="ja-JP" sz="1800" kern="100" dirty="0">
                <a:effectLst/>
                <a:highlight>
                  <a:srgbClr val="FFFF00"/>
                </a:highlight>
                <a:latin typeface="游明朝" panose="02020400000000000000" pitchFamily="18" charset="-128"/>
                <a:ea typeface="メイリオ" panose="020B0604030504040204" pitchFamily="50" charset="-128"/>
                <a:cs typeface="Times New Roman" panose="02020603050405020304" pitchFamily="18" charset="0"/>
              </a:rPr>
              <a:t>3.4</a:t>
            </a:r>
            <a:r>
              <a:rPr lang="ja-JP" altLang="ja-JP" sz="1800" kern="100" dirty="0">
                <a:solidFill>
                  <a:srgbClr val="000000"/>
                </a:solidFill>
                <a:effectLst/>
                <a:highlight>
                  <a:srgbClr val="FFFF00"/>
                </a:highlight>
                <a:latin typeface="游明朝" panose="02020400000000000000" pitchFamily="18" charset="-128"/>
                <a:ea typeface="メイリオ" panose="020B0604030504040204" pitchFamily="50" charset="-128"/>
                <a:cs typeface="Times New Roman" panose="02020603050405020304" pitchFamily="18" charset="0"/>
              </a:rPr>
              <a:t> 2段の反転増幅回路の組み立て</a:t>
            </a:r>
            <a:br>
              <a:rPr lang="ja-JP" altLang="ja-JP" sz="1800" kern="100" dirty="0">
                <a:effectLst/>
                <a:highlight>
                  <a:srgbClr val="FFFF00"/>
                </a:highlight>
                <a:latin typeface="游明朝" panose="02020400000000000000" pitchFamily="18" charset="-128"/>
                <a:ea typeface="游明朝" panose="02020400000000000000" pitchFamily="18" charset="-128"/>
                <a:cs typeface="Times New Roman" panose="02020603050405020304" pitchFamily="18" charset="0"/>
              </a:rPr>
            </a:br>
            <a:r>
              <a:rPr lang="ja-JP" altLang="ja-JP" sz="1800" kern="100" dirty="0">
                <a:effectLst/>
                <a:highlight>
                  <a:srgbClr val="FFFF00"/>
                </a:highlight>
                <a:latin typeface="游明朝" panose="02020400000000000000" pitchFamily="18" charset="-128"/>
                <a:ea typeface="メイリオ" panose="020B0604030504040204" pitchFamily="50" charset="-128"/>
                <a:cs typeface="Times New Roman" panose="02020603050405020304" pitchFamily="18" charset="0"/>
              </a:rPr>
              <a:t>3.5 </a:t>
            </a:r>
            <a:r>
              <a:rPr lang="ja-JP" altLang="ja-JP" sz="1800" kern="100" dirty="0">
                <a:solidFill>
                  <a:srgbClr val="000000"/>
                </a:solidFill>
                <a:effectLst/>
                <a:highlight>
                  <a:srgbClr val="FFFF00"/>
                </a:highlight>
                <a:latin typeface="游明朝" panose="02020400000000000000" pitchFamily="18" charset="-128"/>
                <a:ea typeface="メイリオ" panose="020B0604030504040204" pitchFamily="50" charset="-128"/>
                <a:cs typeface="Times New Roman" panose="02020603050405020304" pitchFamily="18" charset="0"/>
              </a:rPr>
              <a:t>フリップフロップ（記憶回路）</a:t>
            </a:r>
            <a:br>
              <a:rPr lang="ja-JP" altLang="ja-JP" sz="1800" kern="100" dirty="0">
                <a:effectLst/>
                <a:highlight>
                  <a:srgbClr val="FFFF00"/>
                </a:highlight>
                <a:latin typeface="游明朝" panose="02020400000000000000" pitchFamily="18" charset="-128"/>
                <a:ea typeface="游明朝" panose="02020400000000000000" pitchFamily="18" charset="-128"/>
                <a:cs typeface="Times New Roman" panose="02020603050405020304" pitchFamily="18" charset="0"/>
              </a:rPr>
            </a:br>
            <a:r>
              <a:rPr lang="ja-JP" altLang="ja-JP" sz="1800" kern="100" dirty="0">
                <a:effectLst/>
                <a:highlight>
                  <a:srgbClr val="FFFF00"/>
                </a:highlight>
                <a:latin typeface="游明朝" panose="02020400000000000000" pitchFamily="18" charset="-128"/>
                <a:ea typeface="メイリオ" panose="020B0604030504040204" pitchFamily="50" charset="-128"/>
                <a:cs typeface="Times New Roman" panose="02020603050405020304" pitchFamily="18" charset="0"/>
              </a:rPr>
              <a:t>3.６</a:t>
            </a:r>
            <a:r>
              <a:rPr lang="ja-JP" altLang="ja-JP" sz="1800" kern="100" dirty="0">
                <a:solidFill>
                  <a:srgbClr val="000000"/>
                </a:solidFill>
                <a:effectLst/>
                <a:highlight>
                  <a:srgbClr val="FFFF00"/>
                </a:highlight>
                <a:latin typeface="游明朝" panose="02020400000000000000" pitchFamily="18" charset="-128"/>
                <a:ea typeface="メイリオ" panose="020B0604030504040204" pitchFamily="50" charset="-128"/>
                <a:cs typeface="Times New Roman" panose="02020603050405020304" pitchFamily="18" charset="0"/>
              </a:rPr>
              <a:t> まとめ</a:t>
            </a:r>
            <a:endParaRPr lang="en-US" altLang="ja-JP" sz="2800" dirty="0">
              <a:solidFill>
                <a:schemeClr val="bg1"/>
              </a:solidFill>
              <a:highlight>
                <a:srgbClr val="FFFF00"/>
              </a:highlight>
            </a:endParaRPr>
          </a:p>
        </p:txBody>
      </p:sp>
    </p:spTree>
    <p:extLst>
      <p:ext uri="{BB962C8B-B14F-4D97-AF65-F5344CB8AC3E}">
        <p14:creationId xmlns:p14="http://schemas.microsoft.com/office/powerpoint/2010/main" val="281582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DB1C128-FA87-442E-9D28-5B11107B3E39}"/>
              </a:ext>
            </a:extLst>
          </p:cNvPr>
          <p:cNvSpPr>
            <a:spLocks noChangeArrowheads="1"/>
          </p:cNvSpPr>
          <p:nvPr/>
        </p:nvSpPr>
        <p:spPr bwMode="auto">
          <a:xfrm>
            <a:off x="1282470" y="289954"/>
            <a:ext cx="917265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2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 5　フリップフロップ（</a:t>
            </a:r>
            <a:r>
              <a:rPr kumimoji="0" lang="ja-JP" altLang="en-US" sz="32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計数動作の実験</a:t>
            </a:r>
            <a:r>
              <a:rPr kumimoji="0" lang="ja-JP" altLang="ja-JP" sz="32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回路）</a:t>
            </a:r>
            <a:r>
              <a:rPr kumimoji="0" lang="ja-JP" altLang="ja-JP" sz="3200" i="0" u="none" strike="noStrike" cap="none" normalizeH="0" baseline="0" dirty="0">
                <a:ln>
                  <a:noFill/>
                </a:ln>
                <a:solidFill>
                  <a:srgbClr val="00B05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kumimoji="0" lang="ja-JP" altLang="ja-JP"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id="{2E274250-EA21-4371-A72B-C5823056FC5D}"/>
              </a:ext>
            </a:extLst>
          </p:cNvPr>
          <p:cNvSpPr>
            <a:spLocks noChangeArrowheads="1"/>
          </p:cNvSpPr>
          <p:nvPr/>
        </p:nvSpPr>
        <p:spPr bwMode="auto">
          <a:xfrm rot="10800000" flipV="1">
            <a:off x="570481" y="4331268"/>
            <a:ext cx="1016604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24(b)</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の回路は、両方の入力にトリガーを入力</a:t>
            </a:r>
            <a:r>
              <a:rPr kumimoji="0" lang="ja-JP" altLang="en-US"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すると定常状態で充電された電荷により状態が反転します。そこで、スピードアップコンデンサーと言います。この回路は電源をオフにして、すぐにオンすると状態が反転します。実験してみてください。また、一つのパルスが入力すると態が反転し、</a:t>
            </a:r>
            <a:r>
              <a:rPr kumimoji="0" lang="en-US" altLang="ja-JP"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2</a:t>
            </a:r>
            <a:r>
              <a:rPr kumimoji="0" lang="ja-JP" altLang="en-US"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個のパルスで元に戻ります。この回路をスイッチに使うと、一つのボタンを押すだけで状態が反転するスイッチになります。　</a:t>
            </a:r>
            <a:endParaRPr kumimoji="0" lang="en-US" altLang="ja-JP"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コンピュータでは指で押した瞬間ではなくで、指を離した瞬間に動作します。デジタルの</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IC</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ではプラスになった時に動作する回路をポジティブゴーイングと言い、マイナスになった時に動作する回路をネガティブゴーイングと言います。</a:t>
            </a:r>
            <a:endPar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8FC8E178-3F0F-4B49-8E9B-6C802CBCFE8C}"/>
              </a:ext>
            </a:extLst>
          </p:cNvPr>
          <p:cNvSpPr txBox="1"/>
          <p:nvPr/>
        </p:nvSpPr>
        <p:spPr>
          <a:xfrm>
            <a:off x="6454623" y="1603403"/>
            <a:ext cx="4777821" cy="923330"/>
          </a:xfrm>
          <a:prstGeom prst="rect">
            <a:avLst/>
          </a:prstGeom>
          <a:noFill/>
        </p:spPr>
        <p:txBody>
          <a:bodyPr wrap="square" rtlCol="0">
            <a:spAutoFit/>
          </a:body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24</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のベース抵抗に並列にコンデンサーを接続すると、入力の変化を直ちに伝えて動作が確実になります。</a:t>
            </a:r>
            <a:endParaRPr kumimoji="0" lang="en-US" altLang="ja-JP"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6FA9EB17-6CF0-4A4D-A418-48CD6902E66E}"/>
              </a:ext>
            </a:extLst>
          </p:cNvPr>
          <p:cNvSpPr txBox="1"/>
          <p:nvPr/>
        </p:nvSpPr>
        <p:spPr>
          <a:xfrm>
            <a:off x="1305048" y="3791247"/>
            <a:ext cx="8696908" cy="369332"/>
          </a:xfrm>
          <a:prstGeom prst="rect">
            <a:avLst/>
          </a:prstGeom>
          <a:noFill/>
        </p:spPr>
        <p:txBody>
          <a:bodyPr wrap="square" rtlCol="0">
            <a:spAutoFit/>
          </a:bodyPr>
          <a:lstStyle/>
          <a:p>
            <a:r>
              <a:rPr kumimoji="0" lang="ja-JP"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24(</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ｂ</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スピードアップコンデンサーを付けたフリップフロップ回路</a:t>
            </a:r>
            <a:endParaRPr kumimoji="1" lang="ja-JP" altLang="en-US" dirty="0"/>
          </a:p>
        </p:txBody>
      </p:sp>
      <p:pic>
        <p:nvPicPr>
          <p:cNvPr id="9" name="図 8" descr="ダイアグラム&#10;&#10;自動的に生成された説明">
            <a:extLst>
              <a:ext uri="{FF2B5EF4-FFF2-40B4-BE49-F238E27FC236}">
                <a16:creationId xmlns:a16="http://schemas.microsoft.com/office/drawing/2014/main" id="{338FD60D-30C1-4E66-A777-11C901EAC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859" y="972227"/>
            <a:ext cx="4552950" cy="2733675"/>
          </a:xfrm>
          <a:prstGeom prst="rect">
            <a:avLst/>
          </a:prstGeom>
        </p:spPr>
      </p:pic>
    </p:spTree>
    <p:extLst>
      <p:ext uri="{BB962C8B-B14F-4D97-AF65-F5344CB8AC3E}">
        <p14:creationId xmlns:p14="http://schemas.microsoft.com/office/powerpoint/2010/main" val="261868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D019C08-07CE-45C0-8DD6-936BEF11DB7D}"/>
              </a:ext>
            </a:extLst>
          </p:cNvPr>
          <p:cNvSpPr txBox="1"/>
          <p:nvPr/>
        </p:nvSpPr>
        <p:spPr>
          <a:xfrm>
            <a:off x="908756" y="1256467"/>
            <a:ext cx="10154354" cy="5601533"/>
          </a:xfrm>
          <a:prstGeom prst="rect">
            <a:avLst/>
          </a:prstGeom>
          <a:noFill/>
        </p:spPr>
        <p:txBody>
          <a:bodyPr wrap="square">
            <a:spAutoFit/>
          </a:bodyPr>
          <a:lstStyle/>
          <a:p>
            <a:pPr marL="342900" lvl="0" indent="-342900" algn="just">
              <a:spcAft>
                <a:spcPts val="1200"/>
              </a:spcAft>
              <a:buFont typeface="+mj-lt"/>
              <a:buAutoNum type="alphaLcPeriod"/>
            </a:pPr>
            <a:r>
              <a:rPr lang="ja-JP" altLang="ja-JP" kern="100" dirty="0">
                <a:effectLst/>
                <a:latin typeface="游明朝" panose="02020400000000000000" pitchFamily="18" charset="-128"/>
                <a:ea typeface="メイリオ" panose="020B0604030504040204" pitchFamily="50" charset="-128"/>
                <a:cs typeface="Times New Roman" panose="02020603050405020304" pitchFamily="18" charset="0"/>
              </a:rPr>
              <a:t>トランジスタのエミッタ接地増幅器ではベースの電流が変化すると、コレクタ電流が200倍程度変化します。コレクタ電流を変化してもベース電流は変化しません。</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spcAft>
                <a:spcPts val="1200"/>
              </a:spcAft>
              <a:buFont typeface="+mj-lt"/>
              <a:buAutoNum type="alphaLcPeriod"/>
            </a:pPr>
            <a:r>
              <a:rPr lang="ja-JP" altLang="ja-JP" kern="100" dirty="0">
                <a:effectLst/>
                <a:latin typeface="游明朝" panose="02020400000000000000" pitchFamily="18" charset="-128"/>
                <a:ea typeface="メイリオ" panose="020B0604030504040204" pitchFamily="50" charset="-128"/>
                <a:cs typeface="Times New Roman" panose="02020603050405020304" pitchFamily="18" charset="0"/>
              </a:rPr>
              <a:t>トランジスタの反転増幅器では動作点を中心に変化して、入力に反転して比例する出力を取り出します。入力と出力が比例して変化するのをアナログ的な変化と言います。</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spcAft>
                <a:spcPts val="1200"/>
              </a:spcAft>
              <a:buFont typeface="+mj-lt"/>
              <a:buAutoNum type="alphaLcPeriod"/>
            </a:pPr>
            <a:r>
              <a:rPr lang="ja-JP" altLang="ja-JP" kern="100" dirty="0">
                <a:effectLst/>
                <a:latin typeface="游明朝" panose="02020400000000000000" pitchFamily="18" charset="-128"/>
                <a:ea typeface="メイリオ" panose="020B0604030504040204" pitchFamily="50" charset="-128"/>
                <a:cs typeface="Times New Roman" panose="02020603050405020304" pitchFamily="18" charset="0"/>
              </a:rPr>
              <a:t>トランジスタを不連続的に導通状態と遮断状態を変化させる時にデジタル的な変化と言います。</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spcAft>
                <a:spcPts val="1200"/>
              </a:spcAft>
              <a:buFont typeface="+mj-lt"/>
              <a:buAutoNum type="alphaLcPeriod"/>
            </a:pPr>
            <a:r>
              <a:rPr lang="ja-JP" altLang="ja-JP" kern="100" dirty="0">
                <a:effectLst/>
                <a:latin typeface="游明朝" panose="02020400000000000000" pitchFamily="18" charset="-128"/>
                <a:ea typeface="メイリオ" panose="020B0604030504040204" pitchFamily="50" charset="-128"/>
                <a:cs typeface="Times New Roman" panose="02020603050405020304" pitchFamily="18" charset="0"/>
              </a:rPr>
              <a:t>トランジスタの2段のデジタル反転増幅器の出力を入力に戻すフリップフロップでは「オン」または「オフ」の状態を保持できます。</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spcAft>
                <a:spcPts val="1200"/>
              </a:spcAft>
              <a:buFont typeface="+mj-lt"/>
              <a:buAutoNum type="alphaLcPeriod"/>
            </a:pPr>
            <a:r>
              <a:rPr lang="ja-JP" altLang="ja-JP" kern="100" dirty="0">
                <a:effectLst/>
                <a:latin typeface="游明朝" panose="02020400000000000000" pitchFamily="18" charset="-128"/>
                <a:ea typeface="メイリオ" panose="020B0604030504040204" pitchFamily="50" charset="-128"/>
                <a:cs typeface="Times New Roman" panose="02020603050405020304" pitchFamily="18" charset="0"/>
              </a:rPr>
              <a:t>フリップフロップの出力を配線につなげると配線にデータを保持できるので、デジタルデータを照合できます。</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spcAft>
                <a:spcPts val="1200"/>
              </a:spcAft>
              <a:buFont typeface="+mj-lt"/>
              <a:buAutoNum type="alphaLcPeriod"/>
            </a:pPr>
            <a:r>
              <a:rPr lang="ja-JP" altLang="ja-JP" kern="100" dirty="0">
                <a:effectLst/>
                <a:latin typeface="游明朝" panose="02020400000000000000" pitchFamily="18" charset="-128"/>
                <a:ea typeface="メイリオ" panose="020B0604030504040204" pitchFamily="50" charset="-128"/>
                <a:cs typeface="Times New Roman" panose="02020603050405020304" pitchFamily="18" charset="0"/>
              </a:rPr>
              <a:t>第2回で学習した、解読器によって配線に載せられたデジタル情報が処理できます。</a:t>
            </a: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lvl="0" algn="just">
              <a:spcAft>
                <a:spcPts val="1200"/>
              </a:spcAft>
            </a:pPr>
            <a:endParaRPr lang="en-US" altLang="ja-JP"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lvl="0" algn="just">
              <a:spcAft>
                <a:spcPts val="1200"/>
              </a:spcAft>
            </a:pPr>
            <a:r>
              <a:rPr lang="ja-JP" altLang="en-US" b="1" kern="100" dirty="0">
                <a:effectLst/>
                <a:latin typeface="游明朝" panose="02020400000000000000" pitchFamily="18" charset="-128"/>
                <a:ea typeface="メイリオ" panose="020B0604030504040204" pitchFamily="50" charset="-128"/>
                <a:cs typeface="Times New Roman" panose="02020603050405020304" pitchFamily="18" charset="0"/>
              </a:rPr>
              <a:t>　　</a:t>
            </a:r>
            <a:r>
              <a:rPr lang="ja-JP" altLang="ja-JP" b="1" kern="100" dirty="0">
                <a:effectLst/>
                <a:latin typeface="游明朝" panose="02020400000000000000" pitchFamily="18" charset="-128"/>
                <a:ea typeface="メイリオ" panose="020B0604030504040204" pitchFamily="50" charset="-128"/>
                <a:cs typeface="Times New Roman" panose="02020603050405020304" pitchFamily="18" charset="0"/>
              </a:rPr>
              <a:t>[課題]</a:t>
            </a:r>
            <a:endParaRPr lang="en-US" altLang="ja-JP" b="1" kern="100" dirty="0">
              <a:effectLst/>
              <a:latin typeface="游明朝" panose="02020400000000000000" pitchFamily="18" charset="-128"/>
              <a:ea typeface="メイリオ" panose="020B0604030504040204" pitchFamily="50" charset="-128"/>
              <a:cs typeface="Times New Roman" panose="02020603050405020304" pitchFamily="18" charset="0"/>
            </a:endParaRPr>
          </a:p>
          <a:p>
            <a:pPr lvl="0" algn="just">
              <a:spcAft>
                <a:spcPts val="1200"/>
              </a:spcAft>
            </a:pPr>
            <a:r>
              <a:rPr lang="ja-JP" altLang="ja-JP" kern="100" dirty="0">
                <a:effectLst/>
                <a:latin typeface="游明朝" panose="02020400000000000000" pitchFamily="18" charset="-128"/>
                <a:ea typeface="メイリオ" panose="020B0604030504040204" pitchFamily="50" charset="-128"/>
                <a:cs typeface="Times New Roman" panose="02020603050405020304" pitchFamily="18" charset="0"/>
              </a:rPr>
              <a:t>トランジスタでは、なぜ、一方向にしか信号がつながらないのでしょうか。制御のしくみを説明してください。</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468000" algn="just">
              <a:spcAft>
                <a:spcPts val="600"/>
              </a:spcAft>
            </a:pPr>
            <a:r>
              <a:rPr lang="ja-JP" altLang="ja-JP" sz="16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 </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C2F16083-43F6-4BDD-98D3-492433056823}"/>
              </a:ext>
            </a:extLst>
          </p:cNvPr>
          <p:cNvSpPr txBox="1"/>
          <p:nvPr/>
        </p:nvSpPr>
        <p:spPr>
          <a:xfrm>
            <a:off x="3657600" y="419802"/>
            <a:ext cx="2438400" cy="584775"/>
          </a:xfrm>
          <a:prstGeom prst="rect">
            <a:avLst/>
          </a:prstGeom>
          <a:noFill/>
        </p:spPr>
        <p:txBody>
          <a:bodyPr wrap="square" rtlCol="0">
            <a:spAutoFit/>
          </a:bodyPr>
          <a:lstStyle/>
          <a:p>
            <a:r>
              <a:rPr lang="ja-JP" altLang="ja-JP" sz="3200" kern="100" dirty="0">
                <a:effectLst/>
                <a:latin typeface="メイリオ" panose="020B0604030504040204" pitchFamily="50" charset="-128"/>
                <a:ea typeface="メイリオ" panose="020B0604030504040204" pitchFamily="50" charset="-128"/>
                <a:cs typeface="Times New Roman" panose="02020603050405020304" pitchFamily="18" charset="0"/>
              </a:rPr>
              <a:t>3.6 まとめ</a:t>
            </a:r>
            <a:endParaRPr kumimoji="1" lang="ja-JP" altLang="en-US" dirty="0"/>
          </a:p>
        </p:txBody>
      </p:sp>
    </p:spTree>
    <p:extLst>
      <p:ext uri="{BB962C8B-B14F-4D97-AF65-F5344CB8AC3E}">
        <p14:creationId xmlns:p14="http://schemas.microsoft.com/office/powerpoint/2010/main" val="368986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0878FB-81E3-4791-99EC-0CF9E127933B}"/>
              </a:ext>
            </a:extLst>
          </p:cNvPr>
          <p:cNvSpPr>
            <a:spLocks noGrp="1"/>
          </p:cNvSpPr>
          <p:nvPr>
            <p:ph type="ctrTitle"/>
          </p:nvPr>
        </p:nvSpPr>
        <p:spPr>
          <a:xfrm>
            <a:off x="1977600" y="500140"/>
            <a:ext cx="6659301" cy="590690"/>
          </a:xfrm>
        </p:spPr>
        <p:txBody>
          <a:bodyPr>
            <a:normAutofit fontScale="90000"/>
          </a:bodyPr>
          <a:lstStyle/>
          <a:p>
            <a:pPr algn="l"/>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1800" kern="100" dirty="0">
                <a:effectLst/>
                <a:latin typeface="メイリオ" panose="020B0604030504040204" pitchFamily="50" charset="-128"/>
                <a:ea typeface="游明朝" panose="02020400000000000000" pitchFamily="18" charset="-128"/>
                <a:cs typeface="Times New Roman" panose="02020603050405020304" pitchFamily="18" charset="0"/>
              </a:rPr>
              <a:t>     </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3600" b="1" dirty="0">
                <a:effectLst/>
                <a:ea typeface="メイリオ" panose="020B0604030504040204" pitchFamily="50" charset="-128"/>
                <a:cs typeface="Times New Roman" panose="02020603050405020304" pitchFamily="18" charset="0"/>
              </a:rPr>
              <a:t>3. 1</a:t>
            </a:r>
            <a:r>
              <a:rPr lang="ja-JP" altLang="ja-JP" sz="3600" dirty="0">
                <a:effectLst/>
                <a:ea typeface="メイリオ" panose="020B0604030504040204" pitchFamily="50" charset="-128"/>
                <a:cs typeface="Times New Roman" panose="02020603050405020304" pitchFamily="18" charset="0"/>
              </a:rPr>
              <a:t> トランジスタの</a:t>
            </a:r>
            <a:r>
              <a:rPr lang="ja-JP" altLang="en-US" sz="3600" dirty="0">
                <a:effectLst/>
                <a:ea typeface="メイリオ" panose="020B0604030504040204" pitchFamily="50" charset="-128"/>
                <a:cs typeface="Times New Roman" panose="02020603050405020304" pitchFamily="18" charset="0"/>
              </a:rPr>
              <a:t>動作原理</a:t>
            </a:r>
            <a:r>
              <a:rPr lang="ja-JP" altLang="ja-JP" sz="3600" dirty="0">
                <a:effectLst/>
                <a:ea typeface="メイリオ" panose="020B0604030504040204" pitchFamily="50" charset="-128"/>
                <a:cs typeface="Times New Roman" panose="02020603050405020304" pitchFamily="18" charset="0"/>
              </a:rPr>
              <a:t> </a:t>
            </a:r>
            <a:endParaRPr kumimoji="1" lang="ja-JP" altLang="en-US" sz="3600" dirty="0"/>
          </a:p>
        </p:txBody>
      </p:sp>
      <p:sp>
        <p:nvSpPr>
          <p:cNvPr id="6" name="テキスト ボックス 5">
            <a:extLst>
              <a:ext uri="{FF2B5EF4-FFF2-40B4-BE49-F238E27FC236}">
                <a16:creationId xmlns:a16="http://schemas.microsoft.com/office/drawing/2014/main" id="{5F226283-8265-4A75-B28C-BAE89426A028}"/>
              </a:ext>
            </a:extLst>
          </p:cNvPr>
          <p:cNvSpPr txBox="1"/>
          <p:nvPr/>
        </p:nvSpPr>
        <p:spPr>
          <a:xfrm>
            <a:off x="731278" y="5157531"/>
            <a:ext cx="10729443" cy="1200329"/>
          </a:xfrm>
          <a:prstGeom prst="rect">
            <a:avLst/>
          </a:prstGeom>
          <a:noFill/>
        </p:spPr>
        <p:txBody>
          <a:bodyPr wrap="square">
            <a:spAutoFit/>
          </a:bodyPr>
          <a:lstStyle/>
          <a:p>
            <a:pPr indent="133350" algn="just"/>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b)</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C</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と</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E</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の間にだけ電圧を加えると、</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B</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と</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C</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PN</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接合領域がダイオードの逆方向になって電圧を増加しても空乏層が広がるだけで電流は増加しません。</a:t>
            </a:r>
            <a:endPar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133350" algn="just"/>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c)</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B</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領域に正の電圧を加えると</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B-E</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間の</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PN </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接合から</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B</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領域に自由電子が流れ込み、</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B</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領域のフェルミ準位が高くなり、</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B-C</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間の空乏層領域の自由電子が増加してコレクタ電流が流れます。</a:t>
            </a:r>
            <a:endPar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39C2A359-8994-4523-8CC6-A62066196323}"/>
              </a:ext>
            </a:extLst>
          </p:cNvPr>
          <p:cNvSpPr txBox="1"/>
          <p:nvPr/>
        </p:nvSpPr>
        <p:spPr>
          <a:xfrm>
            <a:off x="1977600" y="4297594"/>
            <a:ext cx="3939823" cy="369332"/>
          </a:xfrm>
          <a:prstGeom prst="rect">
            <a:avLst/>
          </a:prstGeom>
          <a:noFill/>
        </p:spPr>
        <p:txBody>
          <a:bodyPr wrap="square" rtlCol="0">
            <a:spAutoFit/>
          </a:bodyPr>
          <a:lstStyle/>
          <a:p>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７</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NPN</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トランジスタの</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原理</a:t>
            </a:r>
            <a:endParaRPr kumimoji="1" lang="ja-JP" altLang="en-US" dirty="0"/>
          </a:p>
        </p:txBody>
      </p:sp>
      <p:pic>
        <p:nvPicPr>
          <p:cNvPr id="5" name="図 4" descr="ダイアグラム&#10;&#10;自動的に生成された説明">
            <a:extLst>
              <a:ext uri="{FF2B5EF4-FFF2-40B4-BE49-F238E27FC236}">
                <a16:creationId xmlns:a16="http://schemas.microsoft.com/office/drawing/2014/main" id="{267D0AF2-C695-4F22-AE1F-483145A45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6" y="1569440"/>
            <a:ext cx="6122092" cy="2728816"/>
          </a:xfrm>
          <a:prstGeom prst="rect">
            <a:avLst/>
          </a:prstGeom>
        </p:spPr>
      </p:pic>
      <p:sp>
        <p:nvSpPr>
          <p:cNvPr id="10" name="テキスト ボックス 9">
            <a:extLst>
              <a:ext uri="{FF2B5EF4-FFF2-40B4-BE49-F238E27FC236}">
                <a16:creationId xmlns:a16="http://schemas.microsoft.com/office/drawing/2014/main" id="{261DAE5A-FC01-438A-8F95-A39E9A2DB1CC}"/>
              </a:ext>
            </a:extLst>
          </p:cNvPr>
          <p:cNvSpPr txBox="1"/>
          <p:nvPr/>
        </p:nvSpPr>
        <p:spPr>
          <a:xfrm>
            <a:off x="7130005" y="2366385"/>
            <a:ext cx="4710896" cy="1477328"/>
          </a:xfrm>
          <a:prstGeom prst="rect">
            <a:avLst/>
          </a:prstGeom>
          <a:noFill/>
        </p:spPr>
        <p:txBody>
          <a:bodyPr wrap="square" rtlCol="0">
            <a:spAutoFit/>
          </a:bodyPr>
          <a:lstStyle/>
          <a:p>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NPN</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バイポーラトランジスタは、図</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17</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に示すように半導体の単結晶に</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NPN</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の領域を形成すると電圧を加えていない状態では中央の</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P</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領域のフェルミ準位が低いので熱的に励起される自由電子は殆ど存在しません。</a:t>
            </a:r>
            <a:endParaRPr kumimoji="1" lang="ja-JP" altLang="en-US" dirty="0"/>
          </a:p>
        </p:txBody>
      </p:sp>
    </p:spTree>
    <p:extLst>
      <p:ext uri="{BB962C8B-B14F-4D97-AF65-F5344CB8AC3E}">
        <p14:creationId xmlns:p14="http://schemas.microsoft.com/office/powerpoint/2010/main" val="3021216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0878FB-81E3-4791-99EC-0CF9E127933B}"/>
              </a:ext>
            </a:extLst>
          </p:cNvPr>
          <p:cNvSpPr>
            <a:spLocks noGrp="1"/>
          </p:cNvSpPr>
          <p:nvPr>
            <p:ph type="ctrTitle"/>
          </p:nvPr>
        </p:nvSpPr>
        <p:spPr>
          <a:xfrm>
            <a:off x="1811938" y="469464"/>
            <a:ext cx="6659301" cy="590690"/>
          </a:xfrm>
        </p:spPr>
        <p:txBody>
          <a:bodyPr>
            <a:normAutofit fontScale="90000"/>
          </a:bodyPr>
          <a:lstStyle/>
          <a:p>
            <a:pPr algn="l"/>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1800" kern="100" dirty="0">
                <a:effectLst/>
                <a:latin typeface="メイリオ" panose="020B0604030504040204" pitchFamily="50" charset="-128"/>
                <a:ea typeface="游明朝" panose="02020400000000000000" pitchFamily="18" charset="-128"/>
                <a:cs typeface="Times New Roman" panose="02020603050405020304" pitchFamily="18" charset="0"/>
              </a:rPr>
              <a:t>     </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3600" dirty="0">
                <a:effectLst/>
                <a:ea typeface="メイリオ" panose="020B0604030504040204" pitchFamily="50" charset="-128"/>
                <a:cs typeface="Times New Roman" panose="02020603050405020304" pitchFamily="18" charset="0"/>
              </a:rPr>
              <a:t> </a:t>
            </a:r>
            <a:r>
              <a:rPr lang="en-US" altLang="ja-JP" sz="3600" dirty="0">
                <a:effectLst/>
                <a:latin typeface="メイリオ" panose="020B0604030504040204" pitchFamily="50" charset="-128"/>
                <a:ea typeface="メイリオ" panose="020B0604030504040204" pitchFamily="50" charset="-128"/>
                <a:cs typeface="Times New Roman" panose="02020603050405020304" pitchFamily="18" charset="0"/>
              </a:rPr>
              <a:t>3.1 </a:t>
            </a:r>
            <a:r>
              <a:rPr lang="ja-JP" altLang="ja-JP" sz="3600" dirty="0">
                <a:effectLst/>
                <a:ea typeface="メイリオ" panose="020B0604030504040204" pitchFamily="50" charset="-128"/>
                <a:cs typeface="Times New Roman" panose="02020603050405020304" pitchFamily="18" charset="0"/>
              </a:rPr>
              <a:t>トランジスタの特性</a:t>
            </a:r>
            <a:endParaRPr kumimoji="1" lang="ja-JP" altLang="en-US" sz="3600" dirty="0"/>
          </a:p>
        </p:txBody>
      </p:sp>
      <p:sp>
        <p:nvSpPr>
          <p:cNvPr id="8" name="テキスト ボックス 7">
            <a:extLst>
              <a:ext uri="{FF2B5EF4-FFF2-40B4-BE49-F238E27FC236}">
                <a16:creationId xmlns:a16="http://schemas.microsoft.com/office/drawing/2014/main" id="{39C2A359-8994-4523-8CC6-A62066196323}"/>
              </a:ext>
            </a:extLst>
          </p:cNvPr>
          <p:cNvSpPr txBox="1"/>
          <p:nvPr/>
        </p:nvSpPr>
        <p:spPr>
          <a:xfrm>
            <a:off x="678474" y="4794255"/>
            <a:ext cx="8747748" cy="369332"/>
          </a:xfrm>
          <a:prstGeom prst="rect">
            <a:avLst/>
          </a:prstGeom>
          <a:noFill/>
        </p:spPr>
        <p:txBody>
          <a:bodyPr wrap="square" rtlCol="0">
            <a:spAutoFit/>
          </a:bodyPr>
          <a:lstStyle/>
          <a:p>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18  NPN</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トランジスタの</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入力側の特性と出力側の特性</a:t>
            </a:r>
            <a:endParaRPr kumimoji="1" lang="ja-JP" altLang="en-US" dirty="0"/>
          </a:p>
        </p:txBody>
      </p:sp>
      <p:pic>
        <p:nvPicPr>
          <p:cNvPr id="9" name="図 8">
            <a:extLst>
              <a:ext uri="{FF2B5EF4-FFF2-40B4-BE49-F238E27FC236}">
                <a16:creationId xmlns:a16="http://schemas.microsoft.com/office/drawing/2014/main" id="{288E96EA-B0F3-42BC-BF29-D93D1DB69E4A}"/>
              </a:ext>
            </a:extLst>
          </p:cNvPr>
          <p:cNvPicPr/>
          <p:nvPr/>
        </p:nvPicPr>
        <p:blipFill>
          <a:blip r:embed="rId2">
            <a:extLst>
              <a:ext uri="{28A0092B-C50C-407E-A947-70E740481C1C}">
                <a14:useLocalDpi xmlns:a14="http://schemas.microsoft.com/office/drawing/2010/main" val="0"/>
              </a:ext>
            </a:extLst>
          </a:blip>
          <a:stretch>
            <a:fillRect/>
          </a:stretch>
        </p:blipFill>
        <p:spPr>
          <a:xfrm>
            <a:off x="678474" y="1393589"/>
            <a:ext cx="3122001" cy="2963752"/>
          </a:xfrm>
          <a:prstGeom prst="rect">
            <a:avLst/>
          </a:prstGeom>
        </p:spPr>
      </p:pic>
      <p:sp>
        <p:nvSpPr>
          <p:cNvPr id="10" name="テキスト ボックス 9">
            <a:extLst>
              <a:ext uri="{FF2B5EF4-FFF2-40B4-BE49-F238E27FC236}">
                <a16:creationId xmlns:a16="http://schemas.microsoft.com/office/drawing/2014/main" id="{DC0A6BC3-C438-4014-82FF-6CD648BD0A9D}"/>
              </a:ext>
            </a:extLst>
          </p:cNvPr>
          <p:cNvSpPr txBox="1"/>
          <p:nvPr/>
        </p:nvSpPr>
        <p:spPr>
          <a:xfrm>
            <a:off x="678474" y="5464411"/>
            <a:ext cx="4085437" cy="1200329"/>
          </a:xfrm>
          <a:prstGeom prst="rect">
            <a:avLst/>
          </a:prstGeom>
          <a:noFill/>
        </p:spPr>
        <p:txBody>
          <a:bodyPr wrap="square">
            <a:spAutoFit/>
          </a:bodyPr>
          <a:lstStyle/>
          <a:p>
            <a:pPr indent="133350" algn="just"/>
            <a:r>
              <a:rPr lang="en-US"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入力側の特性</a:t>
            </a:r>
            <a:r>
              <a:rPr lang="en-US"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p>
          <a:p>
            <a:pPr indent="133350" algn="just"/>
            <a:r>
              <a:rPr lang="ja-JP" altLang="en-US"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出力側の</a:t>
            </a:r>
            <a:r>
              <a:rPr lang="en-US" altLang="ja-JP" sz="1800" dirty="0">
                <a:solidFill>
                  <a:srgbClr val="000000"/>
                </a:solidFill>
                <a:effectLst/>
                <a:latin typeface="メイリオ" panose="020B0604030504040204" pitchFamily="50" charset="-128"/>
                <a:ea typeface="メイリオ" panose="020B0604030504040204" pitchFamily="50" charset="-128"/>
              </a:rPr>
              <a:t>V</a:t>
            </a:r>
            <a:r>
              <a:rPr lang="en-US" altLang="ja-JP" sz="1800" baseline="-25000" dirty="0">
                <a:solidFill>
                  <a:srgbClr val="000000"/>
                </a:solidFill>
                <a:effectLst/>
                <a:latin typeface="メイリオ" panose="020B0604030504040204" pitchFamily="50" charset="-128"/>
                <a:ea typeface="メイリオ" panose="020B0604030504040204" pitchFamily="50" charset="-128"/>
              </a:rPr>
              <a:t>CE</a:t>
            </a:r>
            <a:r>
              <a:rPr lang="ja-JP"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電圧が変化しても入力側の</a:t>
            </a:r>
            <a:r>
              <a:rPr lang="en-US" altLang="ja-JP" sz="1800" dirty="0">
                <a:solidFill>
                  <a:srgbClr val="000000"/>
                </a:solidFill>
                <a:effectLst/>
                <a:latin typeface="メイリオ" panose="020B0604030504040204" pitchFamily="50" charset="-128"/>
                <a:ea typeface="メイリオ" panose="020B0604030504040204" pitchFamily="50" charset="-128"/>
              </a:rPr>
              <a:t>V</a:t>
            </a:r>
            <a:r>
              <a:rPr lang="en-US" altLang="ja-JP" sz="1800" baseline="-25000" dirty="0">
                <a:solidFill>
                  <a:srgbClr val="000000"/>
                </a:solidFill>
                <a:effectLst/>
                <a:latin typeface="メイリオ" panose="020B0604030504040204" pitchFamily="50" charset="-128"/>
                <a:ea typeface="メイリオ" panose="020B0604030504040204" pitchFamily="50" charset="-128"/>
              </a:rPr>
              <a:t>BE</a:t>
            </a:r>
            <a:r>
              <a:rPr lang="ja-JP"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電圧は僅かしか変化しないので、入力側に影響が及びません</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2" name="図 11" descr="グラフ, 折れ線グラフ&#10;&#10;自動的に生成された説明">
            <a:extLst>
              <a:ext uri="{FF2B5EF4-FFF2-40B4-BE49-F238E27FC236}">
                <a16:creationId xmlns:a16="http://schemas.microsoft.com/office/drawing/2014/main" id="{AFCA6319-3CF6-4D42-8773-0FEB99C17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7297" y="1174861"/>
            <a:ext cx="5901842" cy="3408428"/>
          </a:xfrm>
          <a:prstGeom prst="rect">
            <a:avLst/>
          </a:prstGeom>
        </p:spPr>
      </p:pic>
      <p:sp>
        <p:nvSpPr>
          <p:cNvPr id="13" name="テキスト ボックス 12">
            <a:extLst>
              <a:ext uri="{FF2B5EF4-FFF2-40B4-BE49-F238E27FC236}">
                <a16:creationId xmlns:a16="http://schemas.microsoft.com/office/drawing/2014/main" id="{2149BD4C-E26C-4583-9C5B-B0A6CE1BB130}"/>
              </a:ext>
            </a:extLst>
          </p:cNvPr>
          <p:cNvSpPr txBox="1"/>
          <p:nvPr/>
        </p:nvSpPr>
        <p:spPr>
          <a:xfrm>
            <a:off x="5340784" y="5364476"/>
            <a:ext cx="4819215" cy="1200329"/>
          </a:xfrm>
          <a:prstGeom prst="rect">
            <a:avLst/>
          </a:prstGeom>
          <a:noFill/>
        </p:spPr>
        <p:txBody>
          <a:bodyPr wrap="square">
            <a:spAutoFit/>
          </a:bodyPr>
          <a:lstStyle/>
          <a:p>
            <a:pPr indent="133350" algn="just"/>
            <a:r>
              <a:rPr lang="en-US"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出力側の特性</a:t>
            </a:r>
            <a:r>
              <a:rPr lang="en-US"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p>
          <a:p>
            <a:pPr indent="133350" algn="just"/>
            <a:r>
              <a:rPr lang="ja-JP" altLang="en-US"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入</a:t>
            </a:r>
            <a:r>
              <a:rPr lang="ja-JP"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力側の</a:t>
            </a:r>
            <a:r>
              <a:rPr lang="ja-JP" altLang="en-US"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ベース電流</a:t>
            </a:r>
            <a:r>
              <a:rPr lang="en-US"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I</a:t>
            </a:r>
            <a:r>
              <a:rPr lang="en-US" altLang="ja-JP" sz="1800" baseline="-25000" dirty="0">
                <a:solidFill>
                  <a:srgbClr val="000000"/>
                </a:solidFill>
                <a:effectLst/>
                <a:latin typeface="メイリオ" panose="020B0604030504040204" pitchFamily="50" charset="-128"/>
                <a:ea typeface="メイリオ" panose="020B0604030504040204" pitchFamily="50" charset="-128"/>
              </a:rPr>
              <a:t>B</a:t>
            </a:r>
            <a:r>
              <a:rPr lang="ja-JP"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が変化</a:t>
            </a:r>
            <a:r>
              <a:rPr lang="ja-JP" altLang="en-US"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すると出</a:t>
            </a:r>
            <a:r>
              <a:rPr lang="ja-JP"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力側の</a:t>
            </a:r>
            <a:r>
              <a:rPr lang="ja-JP" altLang="en-US"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コレクタ電流</a:t>
            </a:r>
            <a:r>
              <a:rPr lang="en-US" altLang="ja-JP" dirty="0" err="1">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I</a:t>
            </a:r>
            <a:r>
              <a:rPr lang="en-US" altLang="ja-JP" sz="1800" baseline="-25000" dirty="0" err="1">
                <a:solidFill>
                  <a:srgbClr val="000000"/>
                </a:solidFill>
                <a:effectLst/>
                <a:latin typeface="メイリオ" panose="020B0604030504040204" pitchFamily="50" charset="-128"/>
                <a:ea typeface="メイリオ" panose="020B0604030504040204" pitchFamily="50" charset="-128"/>
              </a:rPr>
              <a:t>c</a:t>
            </a:r>
            <a:r>
              <a:rPr lang="ja-JP" altLang="en-US"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が</a:t>
            </a:r>
            <a:r>
              <a:rPr lang="en-US" altLang="ja-JP" sz="1800" dirty="0" err="1">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h</a:t>
            </a:r>
            <a:r>
              <a:rPr lang="en-US" altLang="ja-JP" sz="1200" b="1" dirty="0" err="1">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fe</a:t>
            </a:r>
            <a:r>
              <a:rPr lang="en-US"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およそ</a:t>
            </a:r>
            <a:r>
              <a:rPr lang="en-US"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200</a:t>
            </a:r>
            <a:r>
              <a:rPr lang="ja-JP" altLang="en-US"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倍</a:t>
            </a:r>
            <a:r>
              <a:rPr lang="en-US"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変化</a:t>
            </a:r>
            <a:r>
              <a:rPr lang="ja-JP" altLang="en-US" sz="1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するので増幅ができます。</a:t>
            </a:r>
            <a:endPar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88681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F5F217-75B3-4615-A4EF-1FB120997207}"/>
              </a:ext>
            </a:extLst>
          </p:cNvPr>
          <p:cNvSpPr>
            <a:spLocks noChangeArrowheads="1"/>
          </p:cNvSpPr>
          <p:nvPr/>
        </p:nvSpPr>
        <p:spPr bwMode="auto">
          <a:xfrm>
            <a:off x="0" y="0"/>
            <a:ext cx="19083312" cy="114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Rectangle 3">
            <a:extLst>
              <a:ext uri="{FF2B5EF4-FFF2-40B4-BE49-F238E27FC236}">
                <a16:creationId xmlns:a16="http://schemas.microsoft.com/office/drawing/2014/main" id="{6283F2DD-9324-4365-A828-0E09A39CFAFB}"/>
              </a:ext>
            </a:extLst>
          </p:cNvPr>
          <p:cNvSpPr>
            <a:spLocks noChangeArrowheads="1"/>
          </p:cNvSpPr>
          <p:nvPr/>
        </p:nvSpPr>
        <p:spPr bwMode="auto">
          <a:xfrm>
            <a:off x="398269" y="280331"/>
            <a:ext cx="93473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33400" algn="l" defTabSz="914400" rtl="0" eaLnBrk="0" fontAlgn="base" latinLnBrk="0" hangingPunct="0">
              <a:lnSpc>
                <a:spcPct val="100000"/>
              </a:lnSpc>
              <a:spcBef>
                <a:spcPct val="0"/>
              </a:spcBef>
              <a:spcAft>
                <a:spcPct val="0"/>
              </a:spcAft>
              <a:buClrTx/>
              <a:buSzTx/>
              <a:buFontTx/>
              <a:buNone/>
              <a:tabLst/>
            </a:pPr>
            <a:r>
              <a:rPr kumimoji="0" lang="en-US" altLang="ja-JP" sz="3200" b="0" dirty="0">
                <a:latin typeface="メイリオ" panose="020B0604030504040204" pitchFamily="50" charset="-128"/>
                <a:ea typeface="メイリオ" panose="020B0604030504040204" pitchFamily="50" charset="-128"/>
                <a:cs typeface="Times New Roman" panose="02020603050405020304" pitchFamily="18" charset="0"/>
              </a:rPr>
              <a:t>3</a:t>
            </a:r>
            <a:r>
              <a:rPr kumimoji="0" lang="en-US" altLang="ja-JP"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.1.1 </a:t>
            </a:r>
            <a:r>
              <a:rPr kumimoji="0" lang="ja-JP" altLang="en-US"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エミッタ接地トランジスタ増幅器の</a:t>
            </a:r>
            <a:r>
              <a:rPr kumimoji="0" lang="ja-JP" altLang="en-US" sz="3200" dirty="0">
                <a:latin typeface="メイリオ" panose="020B0604030504040204" pitchFamily="50" charset="-128"/>
                <a:ea typeface="メイリオ" panose="020B0604030504040204" pitchFamily="50" charset="-128"/>
                <a:cs typeface="Times New Roman" panose="02020603050405020304" pitchFamily="18" charset="0"/>
              </a:rPr>
              <a:t>回路</a:t>
            </a:r>
            <a:endParaRPr kumimoji="0" lang="ja-JP" altLang="en-US"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5" name="Rectangle 3">
            <a:extLst>
              <a:ext uri="{FF2B5EF4-FFF2-40B4-BE49-F238E27FC236}">
                <a16:creationId xmlns:a16="http://schemas.microsoft.com/office/drawing/2014/main" id="{FFAE36C1-C3C6-4C19-8DDF-52BE90CA78CA}"/>
              </a:ext>
            </a:extLst>
          </p:cNvPr>
          <p:cNvSpPr>
            <a:spLocks noChangeArrowheads="1"/>
          </p:cNvSpPr>
          <p:nvPr/>
        </p:nvSpPr>
        <p:spPr bwMode="auto">
          <a:xfrm>
            <a:off x="2507211" y="3325566"/>
            <a:ext cx="52651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sz="20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19 </a:t>
            </a:r>
            <a:r>
              <a:rPr kumimoji="0" lang="ja-JP" altLang="en-US" sz="20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エミッタ接地トランジスタ増幅器　　　</a:t>
            </a:r>
            <a:endParaRPr kumimoji="0" lang="ja-JP" altLang="en-US"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94A62945-FE2F-498E-A0CE-00FB2C01D5D0}"/>
              </a:ext>
            </a:extLst>
          </p:cNvPr>
          <p:cNvSpPr txBox="1"/>
          <p:nvPr/>
        </p:nvSpPr>
        <p:spPr>
          <a:xfrm>
            <a:off x="530003" y="3801341"/>
            <a:ext cx="9744965" cy="2585323"/>
          </a:xfrm>
          <a:prstGeom prst="rect">
            <a:avLst/>
          </a:prstGeom>
          <a:noFill/>
        </p:spPr>
        <p:txBody>
          <a:bodyPr wrap="square">
            <a:spAutoFit/>
          </a:bodyPr>
          <a:lstStyle/>
          <a:p>
            <a:pPr indent="133350" algn="just"/>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トランジスタ</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には</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NPN</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型と</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PNP</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型があって、</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NPN</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型は動作させる電圧が図</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19</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に示すように</a:t>
            </a:r>
            <a:endPar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133350" algn="just"/>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コレクタ側が正電圧になります。</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PNP</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型はコレクタ側が負電圧になります。</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トランジスタの端子はトランジスタによって違いますのでトランジスタの規格表に記載されています。図</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19 </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の中央に示すように裏から見た図で</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EBC</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の順に決められています。</a:t>
            </a:r>
            <a:endPar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indent="133350" algn="just"/>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19 </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の回路は最も標準的なエミッタ接地増幅器です。エミッタを接地して、入力と出力の共通の接地としています。ベース端子にベース抵抗を通して入力し、コレクタ端子にコレクタ抵抗</a:t>
            </a:r>
            <a:r>
              <a:rPr lang="en-US" altLang="ja-JP" kern="100" dirty="0" err="1">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Rc</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と</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を接続して出力を取り出します。</a:t>
            </a:r>
            <a:endPar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indent="133350" algn="just"/>
            <a:r>
              <a:rPr kumimoji="0" lang="ja-JP" altLang="en-US" sz="18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sz="18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19 </a:t>
            </a:r>
            <a:r>
              <a:rPr kumimoji="0" lang="ja-JP" altLang="en-US" sz="18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で</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→のついた半固定抵抗で入力するべース電流を変えて、出力のコレクタ電流の変化を</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LSD</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でみます。</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1" name="図 10" descr="ダイアグラム, 概略図&#10;&#10;自動的に生成された説明">
            <a:extLst>
              <a:ext uri="{FF2B5EF4-FFF2-40B4-BE49-F238E27FC236}">
                <a16:creationId xmlns:a16="http://schemas.microsoft.com/office/drawing/2014/main" id="{B1357C55-707E-483E-B295-134EE4B4A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555" y="1016562"/>
            <a:ext cx="6062413" cy="2205162"/>
          </a:xfrm>
          <a:prstGeom prst="rect">
            <a:avLst/>
          </a:prstGeom>
        </p:spPr>
      </p:pic>
    </p:spTree>
    <p:extLst>
      <p:ext uri="{BB962C8B-B14F-4D97-AF65-F5344CB8AC3E}">
        <p14:creationId xmlns:p14="http://schemas.microsoft.com/office/powerpoint/2010/main" val="2010488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F5F217-75B3-4615-A4EF-1FB120997207}"/>
              </a:ext>
            </a:extLst>
          </p:cNvPr>
          <p:cNvSpPr>
            <a:spLocks noChangeArrowheads="1"/>
          </p:cNvSpPr>
          <p:nvPr/>
        </p:nvSpPr>
        <p:spPr bwMode="auto">
          <a:xfrm>
            <a:off x="0" y="0"/>
            <a:ext cx="19083312" cy="114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Rectangle 3">
            <a:extLst>
              <a:ext uri="{FF2B5EF4-FFF2-40B4-BE49-F238E27FC236}">
                <a16:creationId xmlns:a16="http://schemas.microsoft.com/office/drawing/2014/main" id="{6283F2DD-9324-4365-A828-0E09A39CFAFB}"/>
              </a:ext>
            </a:extLst>
          </p:cNvPr>
          <p:cNvSpPr>
            <a:spLocks noChangeArrowheads="1"/>
          </p:cNvSpPr>
          <p:nvPr/>
        </p:nvSpPr>
        <p:spPr bwMode="auto">
          <a:xfrm>
            <a:off x="1218309" y="318338"/>
            <a:ext cx="75419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33400" algn="l" defTabSz="914400" rtl="0" eaLnBrk="0" fontAlgn="base" latinLnBrk="0" hangingPunct="0">
              <a:lnSpc>
                <a:spcPct val="100000"/>
              </a:lnSpc>
              <a:spcBef>
                <a:spcPct val="0"/>
              </a:spcBef>
              <a:spcAft>
                <a:spcPct val="0"/>
              </a:spcAft>
              <a:buClrTx/>
              <a:buSzTx/>
              <a:buFontTx/>
              <a:buNone/>
              <a:tabLst/>
            </a:pPr>
            <a:r>
              <a:rPr kumimoji="0" lang="en-US" altLang="ja-JP"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3.1.2 </a:t>
            </a:r>
            <a:r>
              <a:rPr kumimoji="0" lang="ja-JP" altLang="en-US"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トランジスタの動作点の設定</a:t>
            </a:r>
            <a:endParaRPr kumimoji="0" lang="ja-JP" altLang="en-US"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5" name="Rectangle 3">
            <a:extLst>
              <a:ext uri="{FF2B5EF4-FFF2-40B4-BE49-F238E27FC236}">
                <a16:creationId xmlns:a16="http://schemas.microsoft.com/office/drawing/2014/main" id="{FFAE36C1-C3C6-4C19-8DDF-52BE90CA78CA}"/>
              </a:ext>
            </a:extLst>
          </p:cNvPr>
          <p:cNvSpPr>
            <a:spLocks noChangeArrowheads="1"/>
          </p:cNvSpPr>
          <p:nvPr/>
        </p:nvSpPr>
        <p:spPr bwMode="auto">
          <a:xfrm>
            <a:off x="1218309" y="3267742"/>
            <a:ext cx="84506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sz="20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19 </a:t>
            </a:r>
            <a:r>
              <a:rPr kumimoji="0" lang="ja-JP" altLang="en-US" sz="20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トランジスタ増幅器　　　図</a:t>
            </a:r>
            <a:r>
              <a:rPr kumimoji="0" lang="en-US" altLang="ja-JP" sz="20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 NPN</a:t>
            </a:r>
            <a:r>
              <a:rPr kumimoji="0" lang="ja-JP" altLang="en-US" sz="20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トランジスタの出力特性　</a:t>
            </a:r>
            <a:endParaRPr kumimoji="0" lang="ja-JP" altLang="en-US"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94A62945-FE2F-498E-A0CE-00FB2C01D5D0}"/>
              </a:ext>
            </a:extLst>
          </p:cNvPr>
          <p:cNvSpPr txBox="1"/>
          <p:nvPr/>
        </p:nvSpPr>
        <p:spPr>
          <a:xfrm>
            <a:off x="520862" y="3933360"/>
            <a:ext cx="11377913" cy="2862322"/>
          </a:xfrm>
          <a:prstGeom prst="rect">
            <a:avLst/>
          </a:prstGeom>
          <a:noFill/>
        </p:spPr>
        <p:txBody>
          <a:bodyPr wrap="square">
            <a:spAutoFit/>
          </a:bodyPr>
          <a:lstStyle/>
          <a:p>
            <a:pPr indent="133350" algn="just"/>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線形増幅器では動作点を負荷線の中央において、その点をベース電流に変化として入力信号を加えて変化させます。</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トランジスタの</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動作点を決める</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図式解法は</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1.3</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節で述べたダイオードの同様です。</a:t>
            </a:r>
            <a:endPar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133350" algn="just"/>
            <a:endPar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133350" algn="just"/>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I</a:t>
            </a:r>
            <a:r>
              <a:rPr lang="en-US" altLang="ja-JP" kern="100" baseline="-250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B</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が増加すると</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I</a:t>
            </a:r>
            <a:r>
              <a:rPr lang="en-US" altLang="ja-JP" kern="100" baseline="-250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C</a:t>
            </a:r>
            <a:r>
              <a:rPr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が増加</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するの</a:t>
            </a:r>
            <a:r>
              <a:rPr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で負荷抵抗の端子電圧が増加して</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V</a:t>
            </a:r>
            <a:r>
              <a:rPr lang="en-US" altLang="ja-JP" kern="100" baseline="-250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CE</a:t>
            </a:r>
            <a:r>
              <a:rPr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が減少</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する</a:t>
            </a:r>
            <a:r>
              <a:rPr lang="ja-JP"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反転増幅器となります。</a:t>
            </a:r>
            <a:endPar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indent="133350" algn="just"/>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I</a:t>
            </a:r>
            <a:r>
              <a:rPr lang="en-US" altLang="ja-JP" sz="1800" kern="100" baseline="-250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C</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-V</a:t>
            </a:r>
            <a:r>
              <a:rPr lang="en-US" altLang="ja-JP" sz="1800" kern="100" baseline="-250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CE</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特性と電源側の</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I</a:t>
            </a:r>
            <a:r>
              <a:rPr lang="en-US" altLang="ja-JP" sz="1800" kern="100" baseline="-250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C</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-V</a:t>
            </a:r>
            <a:r>
              <a:rPr lang="en-US" altLang="ja-JP" sz="1800" kern="100" baseline="-250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CE</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特性</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負荷線</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を重ね書きします。</a:t>
            </a:r>
            <a:endPar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133350" algn="just"/>
            <a:endPar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indent="133350" algn="just"/>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en-US" altLang="ja-JP" kern="100" dirty="0" err="1">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Ic</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kern="100" dirty="0" err="1">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Vcc</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-V</a:t>
            </a:r>
            <a:r>
              <a:rPr lang="en-US" altLang="ja-JP" sz="12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CE</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kern="100" dirty="0" err="1">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Rc</a:t>
            </a:r>
            <a:endPar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indent="133350" algn="just"/>
            <a:endPar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133350" algn="just"/>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両方の</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I</a:t>
            </a:r>
            <a:r>
              <a:rPr lang="en-US" altLang="ja-JP" sz="1800" kern="100" baseline="-250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C</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-V</a:t>
            </a:r>
            <a:r>
              <a:rPr lang="en-US" altLang="ja-JP" sz="1800" kern="100" baseline="-250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CE</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特性を同時に満足する交点が動作点です。増幅器では負荷線の中央に動作点を定めます。</a:t>
            </a:r>
            <a:endPar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133350" algn="just"/>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は</a:t>
            </a:r>
            <a:r>
              <a:rPr lang="en-US" altLang="ja-JP" sz="1800" kern="100" dirty="0" err="1">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h</a:t>
            </a:r>
            <a:r>
              <a:rPr lang="en-US" altLang="ja-JP" sz="1800" kern="100" baseline="-25000" dirty="0" err="1">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FE</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=200</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で、ベース電流は</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I</a:t>
            </a:r>
            <a:r>
              <a:rPr lang="en-US" altLang="ja-JP" sz="1800" kern="100" baseline="-250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B</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=0.006mA</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となります。</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2" name="図 11" descr="ダイアグラム&#10;&#10;自動的に生成された説明">
            <a:extLst>
              <a:ext uri="{FF2B5EF4-FFF2-40B4-BE49-F238E27FC236}">
                <a16:creationId xmlns:a16="http://schemas.microsoft.com/office/drawing/2014/main" id="{76643967-0641-4025-BF44-8E8520598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309" y="1010836"/>
            <a:ext cx="8298670" cy="2256906"/>
          </a:xfrm>
          <a:prstGeom prst="rect">
            <a:avLst/>
          </a:prstGeom>
        </p:spPr>
      </p:pic>
    </p:spTree>
    <p:extLst>
      <p:ext uri="{BB962C8B-B14F-4D97-AF65-F5344CB8AC3E}">
        <p14:creationId xmlns:p14="http://schemas.microsoft.com/office/powerpoint/2010/main" val="432255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F5F217-75B3-4615-A4EF-1FB120997207}"/>
              </a:ext>
            </a:extLst>
          </p:cNvPr>
          <p:cNvSpPr>
            <a:spLocks noChangeArrowheads="1"/>
          </p:cNvSpPr>
          <p:nvPr/>
        </p:nvSpPr>
        <p:spPr bwMode="auto">
          <a:xfrm>
            <a:off x="0" y="0"/>
            <a:ext cx="19083312" cy="114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3" name="Rectangle 3">
            <a:extLst>
              <a:ext uri="{FF2B5EF4-FFF2-40B4-BE49-F238E27FC236}">
                <a16:creationId xmlns:a16="http://schemas.microsoft.com/office/drawing/2014/main" id="{6283F2DD-9324-4365-A828-0E09A39CFAFB}"/>
              </a:ext>
            </a:extLst>
          </p:cNvPr>
          <p:cNvSpPr>
            <a:spLocks noChangeArrowheads="1"/>
          </p:cNvSpPr>
          <p:nvPr/>
        </p:nvSpPr>
        <p:spPr bwMode="auto">
          <a:xfrm>
            <a:off x="1277206" y="280124"/>
            <a:ext cx="8179615"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533400"/>
            <a:b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br>
            <a:r>
              <a:rPr kumimoji="0" lang="ja-JP" altLang="ja-JP" sz="32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3.2　トランジスタのアナログ動作</a:t>
            </a:r>
            <a:r>
              <a:rPr kumimoji="0" lang="ja-JP" altLang="en-US" sz="32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の実験</a:t>
            </a:r>
            <a:r>
              <a:rPr kumimoji="0" lang="ja-JP" altLang="ja-JP" sz="32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kumimoji="0" lang="ja-JP" altLang="ja-JP"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ja-JP" altLang="en-US"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pic>
        <p:nvPicPr>
          <p:cNvPr id="2052" name="図 9">
            <a:extLst>
              <a:ext uri="{FF2B5EF4-FFF2-40B4-BE49-F238E27FC236}">
                <a16:creationId xmlns:a16="http://schemas.microsoft.com/office/drawing/2014/main" id="{E1C66B1A-2789-4480-B20B-7246D220B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824" y="1193709"/>
            <a:ext cx="6892789" cy="18176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AA434A1F-6CD4-4DAA-A844-E083F0B5ADD0}"/>
              </a:ext>
            </a:extLst>
          </p:cNvPr>
          <p:cNvSpPr>
            <a:spLocks noChangeArrowheads="1"/>
          </p:cNvSpPr>
          <p:nvPr/>
        </p:nvSpPr>
        <p:spPr bwMode="auto">
          <a:xfrm rot="10800000" flipV="1">
            <a:off x="462227" y="3854053"/>
            <a:ext cx="946897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動作点が負荷線の範囲内で変化しておれば、入力と出力が比例するので、「線形電子回路」あるいは「アナログ（相似）回路」といいます。</a:t>
            </a:r>
            <a:endPar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線形電子回路は複数のコパッシブ要素とアクティブ要素を組み合わせて実現し、その回路の入力と出力の特性は相似しています。アナログ回路には条件分岐するような状態を遷移する機能はありません。</a:t>
            </a:r>
            <a:endParaRPr kumimoji="0" lang="ja-JP" altLang="en-US"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他方、トランジスタの動作点を負荷線の両端の</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と</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停留する動作でデジタル回路を構成できます。デジタル回路では動作点が変化するので、動作を切り替えることができます。知能の回路は経験によって付け加えられる回路です。知能は建て増し方式で追加されます。</a:t>
            </a:r>
            <a:endParaRPr kumimoji="0" lang="ja-JP" altLang="en-US"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8970CF59-E723-4863-9930-13B94D498119}"/>
              </a:ext>
            </a:extLst>
          </p:cNvPr>
          <p:cNvSpPr txBox="1"/>
          <p:nvPr/>
        </p:nvSpPr>
        <p:spPr>
          <a:xfrm>
            <a:off x="1106906" y="3059668"/>
            <a:ext cx="8179615" cy="369332"/>
          </a:xfrm>
          <a:prstGeom prst="rect">
            <a:avLst/>
          </a:prstGeom>
          <a:noFill/>
        </p:spPr>
        <p:txBody>
          <a:bodyPr wrap="square" rtlCol="0">
            <a:spAutoFit/>
          </a:bodyPr>
          <a:lstStyle/>
          <a:p>
            <a:r>
              <a:rPr kumimoji="0" lang="ja-JP"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図21</a:t>
            </a:r>
            <a:r>
              <a:rPr kumimoji="0" lang="ja-JP" altLang="en-US"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半固定抵抗を変化させ入力電圧を変化した場合の</a:t>
            </a:r>
            <a:r>
              <a:rPr kumimoji="0" lang="en-US" altLang="ja-JP"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LED</a:t>
            </a:r>
            <a:r>
              <a:rPr kumimoji="0" lang="ja-JP" altLang="en-US"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の発光の変化</a:t>
            </a:r>
            <a:endParaRPr kumimoji="1" lang="ja-JP" altLang="en-US" dirty="0"/>
          </a:p>
        </p:txBody>
      </p:sp>
    </p:spTree>
    <p:extLst>
      <p:ext uri="{BB962C8B-B14F-4D97-AF65-F5344CB8AC3E}">
        <p14:creationId xmlns:p14="http://schemas.microsoft.com/office/powerpoint/2010/main" val="119467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B5513BE-3B12-4C03-A3B1-B385EB342312}"/>
              </a:ext>
            </a:extLst>
          </p:cNvPr>
          <p:cNvSpPr>
            <a:spLocks noChangeArrowheads="1"/>
          </p:cNvSpPr>
          <p:nvPr/>
        </p:nvSpPr>
        <p:spPr bwMode="auto">
          <a:xfrm>
            <a:off x="1724631" y="500119"/>
            <a:ext cx="689804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2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3.3  ２段縦続接続の反転増幅回路  </a:t>
            </a:r>
            <a:r>
              <a:rPr kumimoji="0" lang="ja-JP" altLang="ja-JP" sz="3200" i="0" u="none" strike="noStrike" cap="none" normalizeH="0" baseline="0" dirty="0">
                <a:ln>
                  <a:noFill/>
                </a:ln>
                <a:solidFill>
                  <a:srgbClr val="00B05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kumimoji="0" lang="ja-JP" altLang="ja-JP"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2049" name="図 34">
            <a:extLst>
              <a:ext uri="{FF2B5EF4-FFF2-40B4-BE49-F238E27FC236}">
                <a16:creationId xmlns:a16="http://schemas.microsoft.com/office/drawing/2014/main" id="{8969F3C1-2AD1-4D8E-A484-5EA8B7A4F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144" y="1038651"/>
            <a:ext cx="8523711" cy="30272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F6C8C929-7A3A-459E-ABDB-A0ECC62063C4}"/>
              </a:ext>
            </a:extLst>
          </p:cNvPr>
          <p:cNvSpPr>
            <a:spLocks noChangeArrowheads="1"/>
          </p:cNvSpPr>
          <p:nvPr/>
        </p:nvSpPr>
        <p:spPr bwMode="auto">
          <a:xfrm rot="10800000" flipV="1">
            <a:off x="502354" y="4468174"/>
            <a:ext cx="1118728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22</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の左側は回路図で、右側の写真は実際の回路の写真です。この回路の入力端子を高い電圧レベル</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[5V]</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にした状態から低い電圧</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[0V]</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にすると各ステージの状態が反転することを確認できます。反転増幅器をデジタル回路で用いる時は</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NOT</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回路といいます。</a:t>
            </a:r>
            <a:endParaRPr kumimoji="0" lang="ja-JP" altLang="en-US"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22</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の実験回路では、トランジスタがスイッチ</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ON</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として働く状態を維持するために余分に電流を供給するようにベース抵抗の値は</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2=20kΩ</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に設定しています。</a:t>
            </a:r>
            <a:endPar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なお、</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トランジスタのコレクタ抵抗と</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を通過して次の段のベース電流が流れます。そこで、</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OFF] </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状態のトランジスタのコレクタに接続した</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が少し発光します</a:t>
            </a:r>
            <a:r>
              <a:rPr kumimoji="0" lang="ja-JP" altLang="en-US"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0" lang="ja-JP" altLang="en-US" sz="1100" b="0" i="0" u="none" strike="noStrike" cap="none" normalizeH="0" baseline="0" dirty="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4" name="テキスト ボックス 3">
            <a:extLst>
              <a:ext uri="{FF2B5EF4-FFF2-40B4-BE49-F238E27FC236}">
                <a16:creationId xmlns:a16="http://schemas.microsoft.com/office/drawing/2014/main" id="{40F6AB3E-46AF-4319-BE0F-7ED48CA473FF}"/>
              </a:ext>
            </a:extLst>
          </p:cNvPr>
          <p:cNvSpPr txBox="1"/>
          <p:nvPr/>
        </p:nvSpPr>
        <p:spPr>
          <a:xfrm>
            <a:off x="2374008" y="4098842"/>
            <a:ext cx="2799644" cy="369332"/>
          </a:xfrm>
          <a:prstGeom prst="rect">
            <a:avLst/>
          </a:prstGeom>
          <a:noFill/>
        </p:spPr>
        <p:txBody>
          <a:bodyPr wrap="square" rtlCol="0">
            <a:spAutoFit/>
          </a:bodyPr>
          <a:lstStyle/>
          <a:p>
            <a:r>
              <a:rPr kumimoji="0" lang="ja-JP"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22 2</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段の反転増幅器</a:t>
            </a:r>
            <a:endParaRPr kumimoji="1" lang="ja-JP" altLang="en-US" dirty="0"/>
          </a:p>
        </p:txBody>
      </p:sp>
    </p:spTree>
    <p:extLst>
      <p:ext uri="{BB962C8B-B14F-4D97-AF65-F5344CB8AC3E}">
        <p14:creationId xmlns:p14="http://schemas.microsoft.com/office/powerpoint/2010/main" val="613935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27">
            <a:extLst>
              <a:ext uri="{FF2B5EF4-FFF2-40B4-BE49-F238E27FC236}">
                <a16:creationId xmlns:a16="http://schemas.microsoft.com/office/drawing/2014/main" id="{4406C33F-70D6-43AD-884F-5952301D1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610" y="3570128"/>
            <a:ext cx="3274522" cy="1925029"/>
          </a:xfrm>
          <a:prstGeom prst="rect">
            <a:avLst/>
          </a:prstGeom>
          <a:noFill/>
          <a:extLst>
            <a:ext uri="{909E8E84-426E-40DD-AFC4-6F175D3DCCD1}">
              <a14:hiddenFill xmlns:a14="http://schemas.microsoft.com/office/drawing/2010/main">
                <a:solidFill>
                  <a:srgbClr val="FFFFFF"/>
                </a:solidFill>
              </a14:hiddenFill>
            </a:ext>
          </a:extLst>
        </p:spPr>
      </p:pic>
      <p:pic>
        <p:nvPicPr>
          <p:cNvPr id="3073" name="図 26">
            <a:extLst>
              <a:ext uri="{FF2B5EF4-FFF2-40B4-BE49-F238E27FC236}">
                <a16:creationId xmlns:a16="http://schemas.microsoft.com/office/drawing/2014/main" id="{C47F995F-56FE-4963-A14B-D44E10DE1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663" y="3526689"/>
            <a:ext cx="2971193" cy="19460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図 15">
            <a:extLst>
              <a:ext uri="{FF2B5EF4-FFF2-40B4-BE49-F238E27FC236}">
                <a16:creationId xmlns:a16="http://schemas.microsoft.com/office/drawing/2014/main" id="{BDD937DD-FD22-41B7-A7AF-8D06DAFEA8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66" y="1147819"/>
            <a:ext cx="2995648" cy="1796433"/>
          </a:xfrm>
          <a:prstGeom prst="rect">
            <a:avLst/>
          </a:prstGeom>
          <a:noFill/>
          <a:extLst>
            <a:ext uri="{909E8E84-426E-40DD-AFC4-6F175D3DCCD1}">
              <a14:hiddenFill xmlns:a14="http://schemas.microsoft.com/office/drawing/2010/main">
                <a:solidFill>
                  <a:srgbClr val="FFFFFF"/>
                </a:solidFill>
              </a14:hiddenFill>
            </a:ext>
          </a:extLst>
        </p:spPr>
      </p:pic>
      <p:pic>
        <p:nvPicPr>
          <p:cNvPr id="3077" name="図 10">
            <a:extLst>
              <a:ext uri="{FF2B5EF4-FFF2-40B4-BE49-F238E27FC236}">
                <a16:creationId xmlns:a16="http://schemas.microsoft.com/office/drawing/2014/main" id="{29B972B3-FEC2-4459-8A20-D39EC68C77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1609" y="1121845"/>
            <a:ext cx="3274523" cy="1787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図 25">
            <a:extLst>
              <a:ext uri="{FF2B5EF4-FFF2-40B4-BE49-F238E27FC236}">
                <a16:creationId xmlns:a16="http://schemas.microsoft.com/office/drawing/2014/main" id="{43449203-5641-427C-8D54-EBEFF3E29F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510" y="3559122"/>
            <a:ext cx="3310165" cy="19460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図 20">
            <a:extLst>
              <a:ext uri="{FF2B5EF4-FFF2-40B4-BE49-F238E27FC236}">
                <a16:creationId xmlns:a16="http://schemas.microsoft.com/office/drawing/2014/main" id="{4831E44B-2401-4F0F-8CD5-FFD342CF31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7413" y="1128868"/>
            <a:ext cx="2887691" cy="17573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a:extLst>
              <a:ext uri="{FF2B5EF4-FFF2-40B4-BE49-F238E27FC236}">
                <a16:creationId xmlns:a16="http://schemas.microsoft.com/office/drawing/2014/main" id="{CBB543BC-F2BD-4D62-A920-6794EE1A02AD}"/>
              </a:ext>
            </a:extLst>
          </p:cNvPr>
          <p:cNvSpPr>
            <a:spLocks noChangeArrowheads="1"/>
          </p:cNvSpPr>
          <p:nvPr/>
        </p:nvSpPr>
        <p:spPr bwMode="auto">
          <a:xfrm>
            <a:off x="4179445" y="2988451"/>
            <a:ext cx="28391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5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No.2 </a:t>
            </a:r>
            <a:r>
              <a:rPr kumimoji="0" lang="ja-JP" altLang="en-US"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エミッタの配線</a:t>
            </a: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9">
            <a:extLst>
              <a:ext uri="{FF2B5EF4-FFF2-40B4-BE49-F238E27FC236}">
                <a16:creationId xmlns:a16="http://schemas.microsoft.com/office/drawing/2014/main" id="{628AF52E-F697-4E18-8749-28D89877597A}"/>
              </a:ext>
            </a:extLst>
          </p:cNvPr>
          <p:cNvSpPr>
            <a:spLocks noChangeArrowheads="1"/>
          </p:cNvSpPr>
          <p:nvPr/>
        </p:nvSpPr>
        <p:spPr bwMode="auto">
          <a:xfrm>
            <a:off x="390174" y="5640357"/>
            <a:ext cx="25939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333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33375"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No.4 </a:t>
            </a:r>
            <a:r>
              <a:rPr kumimoji="0" lang="ja-JP" altLang="en-US"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コレクタ抵抗</a:t>
            </a: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0">
            <a:extLst>
              <a:ext uri="{FF2B5EF4-FFF2-40B4-BE49-F238E27FC236}">
                <a16:creationId xmlns:a16="http://schemas.microsoft.com/office/drawing/2014/main" id="{7AEE6B61-FC23-46BB-8B2B-F4AB7244BDF9}"/>
              </a:ext>
            </a:extLst>
          </p:cNvPr>
          <p:cNvSpPr>
            <a:spLocks noChangeArrowheads="1"/>
          </p:cNvSpPr>
          <p:nvPr/>
        </p:nvSpPr>
        <p:spPr bwMode="auto">
          <a:xfrm>
            <a:off x="3198506" y="6227264"/>
            <a:ext cx="51251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23. </a:t>
            </a:r>
            <a:r>
              <a:rPr kumimoji="0" lang="ja-JP"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２段の反転増幅回路の組み立て方法</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 name="テキスト ボックス 5">
            <a:extLst>
              <a:ext uri="{FF2B5EF4-FFF2-40B4-BE49-F238E27FC236}">
                <a16:creationId xmlns:a16="http://schemas.microsoft.com/office/drawing/2014/main" id="{A6C2BEE9-397A-4F61-ABD6-1B801A15665A}"/>
              </a:ext>
            </a:extLst>
          </p:cNvPr>
          <p:cNvSpPr txBox="1"/>
          <p:nvPr/>
        </p:nvSpPr>
        <p:spPr>
          <a:xfrm>
            <a:off x="2009422" y="342833"/>
            <a:ext cx="8173155" cy="584775"/>
          </a:xfrm>
          <a:prstGeom prst="rect">
            <a:avLst/>
          </a:prstGeom>
          <a:noFill/>
        </p:spPr>
        <p:txBody>
          <a:bodyPr wrap="square" rtlCol="0">
            <a:spAutoFit/>
          </a:bodyPr>
          <a:lstStyle/>
          <a:p>
            <a:r>
              <a:rPr kumimoji="0" lang="ja-JP" altLang="ja-JP" sz="32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3.4  2段の反転増幅回路の組み立て</a:t>
            </a:r>
            <a:r>
              <a:rPr kumimoji="0" lang="ja-JP" altLang="en-US" sz="32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方法</a:t>
            </a:r>
            <a:endParaRPr kumimoji="1" lang="ja-JP" altLang="en-US" dirty="0"/>
          </a:p>
        </p:txBody>
      </p:sp>
      <p:sp>
        <p:nvSpPr>
          <p:cNvPr id="7" name="テキスト ボックス 6">
            <a:extLst>
              <a:ext uri="{FF2B5EF4-FFF2-40B4-BE49-F238E27FC236}">
                <a16:creationId xmlns:a16="http://schemas.microsoft.com/office/drawing/2014/main" id="{D294BB9A-B594-420A-8191-0A86394324C7}"/>
              </a:ext>
            </a:extLst>
          </p:cNvPr>
          <p:cNvSpPr txBox="1"/>
          <p:nvPr/>
        </p:nvSpPr>
        <p:spPr>
          <a:xfrm>
            <a:off x="733778" y="2976778"/>
            <a:ext cx="2839155" cy="369332"/>
          </a:xfrm>
          <a:prstGeom prst="rect">
            <a:avLst/>
          </a:prstGeom>
          <a:noFill/>
        </p:spPr>
        <p:txBody>
          <a:bodyPr wrap="square" rtlCol="0">
            <a:spAutoFit/>
          </a:bodyPr>
          <a:lstStyle/>
          <a:p>
            <a:r>
              <a:rPr kumimoji="0" lang="en-US" altLang="ja-JP" sz="1000"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 </a:t>
            </a:r>
            <a:r>
              <a:rPr kumimoji="0" lang="en-US" altLang="ja-JP"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No.1 </a:t>
            </a:r>
            <a:r>
              <a:rPr kumimoji="0" lang="ja-JP" altLang="en-US"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トランジスタの配線</a:t>
            </a:r>
            <a:r>
              <a:rPr kumimoji="0" lang="ja-JP" altLang="en-US"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   </a:t>
            </a:r>
            <a:r>
              <a:rPr kumimoji="0" lang="ja-JP" altLang="en-US"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kumimoji="0" lang="ja-JP" altLang="en-US"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 </a:t>
            </a:r>
            <a:endParaRPr kumimoji="1" lang="ja-JP" altLang="en-US" dirty="0"/>
          </a:p>
        </p:txBody>
      </p:sp>
      <p:sp>
        <p:nvSpPr>
          <p:cNvPr id="8" name="テキスト ボックス 7">
            <a:extLst>
              <a:ext uri="{FF2B5EF4-FFF2-40B4-BE49-F238E27FC236}">
                <a16:creationId xmlns:a16="http://schemas.microsoft.com/office/drawing/2014/main" id="{612D49AB-03F7-48B7-9000-14A79356DA0C}"/>
              </a:ext>
            </a:extLst>
          </p:cNvPr>
          <p:cNvSpPr txBox="1"/>
          <p:nvPr/>
        </p:nvSpPr>
        <p:spPr>
          <a:xfrm>
            <a:off x="8548245" y="3018269"/>
            <a:ext cx="2076450" cy="369332"/>
          </a:xfrm>
          <a:prstGeom prst="rect">
            <a:avLst/>
          </a:prstGeom>
          <a:noFill/>
        </p:spPr>
        <p:txBody>
          <a:bodyPr wrap="square" rtlCol="0">
            <a:spAutoFit/>
          </a:bodyPr>
          <a:lstStyle/>
          <a:p>
            <a:r>
              <a:rPr kumimoji="0" lang="en-US" altLang="ja-JP" b="0" i="0" u="none" strike="noStrike" cap="none" normalizeH="0" baseline="0" dirty="0">
                <a:ln>
                  <a:noFill/>
                </a:ln>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No.3  LED</a:t>
            </a:r>
            <a:r>
              <a:rPr kumimoji="0" lang="ja-JP" altLang="en-US"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の配線</a:t>
            </a:r>
            <a:endParaRPr kumimoji="1" lang="ja-JP" altLang="en-US" dirty="0"/>
          </a:p>
        </p:txBody>
      </p:sp>
      <p:sp>
        <p:nvSpPr>
          <p:cNvPr id="9" name="テキスト ボックス 8">
            <a:extLst>
              <a:ext uri="{FF2B5EF4-FFF2-40B4-BE49-F238E27FC236}">
                <a16:creationId xmlns:a16="http://schemas.microsoft.com/office/drawing/2014/main" id="{7ABE11D0-2370-406F-BDA7-6EB1FF182673}"/>
              </a:ext>
            </a:extLst>
          </p:cNvPr>
          <p:cNvSpPr txBox="1"/>
          <p:nvPr/>
        </p:nvSpPr>
        <p:spPr>
          <a:xfrm>
            <a:off x="4464097" y="5666577"/>
            <a:ext cx="2593975" cy="369332"/>
          </a:xfrm>
          <a:prstGeom prst="rect">
            <a:avLst/>
          </a:prstGeom>
          <a:noFill/>
        </p:spPr>
        <p:txBody>
          <a:bodyPr wrap="square" rtlCol="0">
            <a:spAutoFit/>
          </a:bodyPr>
          <a:lstStyle/>
          <a:p>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No.5  </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ベース抵抗</a:t>
            </a:r>
            <a:endParaRPr kumimoji="1" lang="ja-JP" altLang="en-US" dirty="0"/>
          </a:p>
        </p:txBody>
      </p:sp>
      <p:sp>
        <p:nvSpPr>
          <p:cNvPr id="10" name="テキスト ボックス 9">
            <a:extLst>
              <a:ext uri="{FF2B5EF4-FFF2-40B4-BE49-F238E27FC236}">
                <a16:creationId xmlns:a16="http://schemas.microsoft.com/office/drawing/2014/main" id="{EC20E32F-46A4-4508-BA92-24DEEF4981B8}"/>
              </a:ext>
            </a:extLst>
          </p:cNvPr>
          <p:cNvSpPr txBox="1"/>
          <p:nvPr/>
        </p:nvSpPr>
        <p:spPr>
          <a:xfrm>
            <a:off x="8661271" y="5676663"/>
            <a:ext cx="2079978" cy="369332"/>
          </a:xfrm>
          <a:prstGeom prst="rect">
            <a:avLst/>
          </a:prstGeom>
          <a:noFill/>
        </p:spPr>
        <p:txBody>
          <a:bodyPr wrap="square" rtlCol="0">
            <a:spAutoFit/>
          </a:bodyPr>
          <a:lstStyle/>
          <a:p>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No.6 </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入力の配線</a:t>
            </a:r>
            <a:endParaRPr kumimoji="1" lang="ja-JP" altLang="en-US" dirty="0"/>
          </a:p>
        </p:txBody>
      </p:sp>
    </p:spTree>
    <p:extLst>
      <p:ext uri="{BB962C8B-B14F-4D97-AF65-F5344CB8AC3E}">
        <p14:creationId xmlns:p14="http://schemas.microsoft.com/office/powerpoint/2010/main" val="564237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DB1C128-FA87-442E-9D28-5B11107B3E39}"/>
              </a:ext>
            </a:extLst>
          </p:cNvPr>
          <p:cNvSpPr>
            <a:spLocks noChangeArrowheads="1"/>
          </p:cNvSpPr>
          <p:nvPr/>
        </p:nvSpPr>
        <p:spPr bwMode="auto">
          <a:xfrm>
            <a:off x="2421038" y="281712"/>
            <a:ext cx="734992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2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 5　フリップフロップ（記憶回路）</a:t>
            </a:r>
            <a:r>
              <a:rPr kumimoji="0" lang="ja-JP" altLang="ja-JP" sz="3200" i="0" u="none" strike="noStrike" cap="none" normalizeH="0" baseline="0" dirty="0">
                <a:ln>
                  <a:noFill/>
                </a:ln>
                <a:solidFill>
                  <a:srgbClr val="00B05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kumimoji="0" lang="ja-JP" altLang="ja-JP"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4097" name="図 36">
            <a:extLst>
              <a:ext uri="{FF2B5EF4-FFF2-40B4-BE49-F238E27FC236}">
                <a16:creationId xmlns:a16="http://schemas.microsoft.com/office/drawing/2014/main" id="{ADE3E933-C95F-48EF-9688-76B2AB8F1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584" y="920508"/>
            <a:ext cx="6447811" cy="27358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2E274250-EA21-4371-A72B-C5823056FC5D}"/>
              </a:ext>
            </a:extLst>
          </p:cNvPr>
          <p:cNvSpPr>
            <a:spLocks noChangeArrowheads="1"/>
          </p:cNvSpPr>
          <p:nvPr/>
        </p:nvSpPr>
        <p:spPr bwMode="auto">
          <a:xfrm rot="10800000" flipV="1">
            <a:off x="772891" y="4296649"/>
            <a:ext cx="99289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24</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に示す回路は双安定マルチバイブレータあるいは</a:t>
            </a:r>
            <a:r>
              <a:rPr kumimoji="0" lang="ja-JP" altLang="en-US"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フリップフロップといい</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ます。この回路の前段のトランジスタのベースに電流を流してトランジスタを</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[ON]</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状態にすると出力は低レベル状態となります。その出力を入力とする後段のトランジスタは</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[OFF]</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状態になり、その出力電圧が高レベルの状態</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になります。高レベルの出力を前段に入力するので、正帰還ループを構成して</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ON</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状態のトランジスタは</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ON</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OFF</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状態のトランジスタは</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OFF</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の状態を保ちます。</a:t>
            </a:r>
            <a:endParaRPr kumimoji="0" lang="ja-JP" altLang="en-US"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フリップフロップ回路はレジスタ（置数器）として出力のデータを保持するので、データの処理ができます。コンピュータをレジスタマシンと呼ぶことがあり、レジスタはコンピュータで重要な役割を担います。</a:t>
            </a:r>
            <a:endParaRPr kumimoji="0" lang="ja-JP" altLang="en-US"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8FC8E178-3F0F-4B49-8E9B-6C802CBCFE8C}"/>
              </a:ext>
            </a:extLst>
          </p:cNvPr>
          <p:cNvSpPr txBox="1"/>
          <p:nvPr/>
        </p:nvSpPr>
        <p:spPr>
          <a:xfrm>
            <a:off x="7913511" y="1320800"/>
            <a:ext cx="4030133" cy="1477328"/>
          </a:xfrm>
          <a:prstGeom prst="rect">
            <a:avLst/>
          </a:prstGeom>
          <a:noFill/>
        </p:spPr>
        <p:txBody>
          <a:bodyPr wrap="square" rtlCol="0">
            <a:spAutoFit/>
          </a:body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24</a:t>
            </a:r>
            <a:r>
              <a:rPr kumimoji="0" lang="ja-JP" altLang="en-US"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に状態の変化を引き起こす信号であるトリガー </a:t>
            </a:r>
            <a:r>
              <a:rPr kumimoji="0" lang="en-US" altLang="ja-JP"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引き金</a:t>
            </a:r>
            <a:r>
              <a:rPr kumimoji="0" lang="en-US" altLang="ja-JP"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の入力を矢印で示しています。トリガーを入力すると正帰還増幅作用により状態が変転します。</a:t>
            </a:r>
            <a:endParaRPr kumimoji="0" lang="ja-JP" altLang="en-US"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6FA9EB17-6CF0-4A4D-A418-48CD6902E66E}"/>
              </a:ext>
            </a:extLst>
          </p:cNvPr>
          <p:cNvSpPr txBox="1"/>
          <p:nvPr/>
        </p:nvSpPr>
        <p:spPr>
          <a:xfrm>
            <a:off x="2421037" y="3677377"/>
            <a:ext cx="3866873" cy="369332"/>
          </a:xfrm>
          <a:prstGeom prst="rect">
            <a:avLst/>
          </a:prstGeom>
          <a:noFill/>
        </p:spPr>
        <p:txBody>
          <a:bodyPr wrap="square" rtlCol="0">
            <a:spAutoFit/>
          </a:bodyPr>
          <a:lstStyle/>
          <a:p>
            <a:r>
              <a:rPr kumimoji="0" lang="ja-JP"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24.a) </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フリップフロップ回路</a:t>
            </a:r>
            <a:endParaRPr kumimoji="1" lang="ja-JP" altLang="en-US" dirty="0"/>
          </a:p>
        </p:txBody>
      </p:sp>
    </p:spTree>
    <p:extLst>
      <p:ext uri="{BB962C8B-B14F-4D97-AF65-F5344CB8AC3E}">
        <p14:creationId xmlns:p14="http://schemas.microsoft.com/office/powerpoint/2010/main" val="189527651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1679</Words>
  <Application>Microsoft Office PowerPoint</Application>
  <PresentationFormat>ワイド画面</PresentationFormat>
  <Paragraphs>73</Paragraphs>
  <Slides>11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HGP創英角ﾎﾟｯﾌﾟ体</vt:lpstr>
      <vt:lpstr>ＭＳ 明朝</vt:lpstr>
      <vt:lpstr>ＭＳＰgothic</vt:lpstr>
      <vt:lpstr>メイリオ</vt:lpstr>
      <vt:lpstr>游ゴシック</vt:lpstr>
      <vt:lpstr>游ゴシック Light</vt:lpstr>
      <vt:lpstr>游明朝</vt:lpstr>
      <vt:lpstr>Arial</vt:lpstr>
      <vt:lpstr>Office テーマ</vt:lpstr>
      <vt:lpstr>プログラムのしくみを学ぶ電子回路実験</vt:lpstr>
      <vt:lpstr>       3. 1 トランジスタの動作原理 </vt:lpstr>
      <vt:lpstr>        3.1 トランジスタの特性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3回</dc:title>
  <dc:creator>唐澤 信司</dc:creator>
  <cp:lastModifiedBy>唐澤 信司</cp:lastModifiedBy>
  <cp:revision>32</cp:revision>
  <dcterms:created xsi:type="dcterms:W3CDTF">2021-06-19T19:44:45Z</dcterms:created>
  <dcterms:modified xsi:type="dcterms:W3CDTF">2021-06-20T13:03:58Z</dcterms:modified>
</cp:coreProperties>
</file>